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65" r:id="rId2"/>
    <p:sldId id="266" r:id="rId3"/>
    <p:sldId id="267" r:id="rId4"/>
    <p:sldId id="268" r:id="rId5"/>
    <p:sldId id="269" r:id="rId6"/>
    <p:sldId id="270"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5"/>
    <p:restoredTop sz="94772"/>
  </p:normalViewPr>
  <p:slideViewPr>
    <p:cSldViewPr snapToGrid="0" snapToObjects="1">
      <p:cViewPr varScale="1">
        <p:scale>
          <a:sx n="76" d="100"/>
          <a:sy n="76" d="100"/>
        </p:scale>
        <p:origin x="200" y="9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F04C95-A9AB-764B-8570-58486A4E86BC}" type="datetimeFigureOut">
              <a:rPr lang="de-DE" smtClean="0"/>
              <a:t>31.05.21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10A803-5CE1-784F-AA55-B22DE154D6A3}" type="slidenum">
              <a:rPr lang="de-DE" smtClean="0"/>
              <a:t>‹Nr.›</a:t>
            </a:fld>
            <a:endParaRPr lang="de-DE"/>
          </a:p>
        </p:txBody>
      </p:sp>
    </p:spTree>
    <p:extLst>
      <p:ext uri="{BB962C8B-B14F-4D97-AF65-F5344CB8AC3E}">
        <p14:creationId xmlns:p14="http://schemas.microsoft.com/office/powerpoint/2010/main" val="3039949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510A803-5CE1-784F-AA55-B22DE154D6A3}" type="slidenum">
              <a:rPr lang="de-DE" smtClean="0"/>
              <a:t>2</a:t>
            </a:fld>
            <a:endParaRPr lang="de-DE"/>
          </a:p>
        </p:txBody>
      </p:sp>
    </p:spTree>
    <p:extLst>
      <p:ext uri="{BB962C8B-B14F-4D97-AF65-F5344CB8AC3E}">
        <p14:creationId xmlns:p14="http://schemas.microsoft.com/office/powerpoint/2010/main" val="601824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613B9C-A4C7-2F46-A266-6353D66809DA}"/>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D6DF827A-1448-E540-8416-403D056B9F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727FE2A4-EF9A-C743-A821-17FDE5F0FC83}"/>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B8A61566-7C34-4842-A22E-3CACB2AD7F6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90BCDA2-C571-A147-8AC7-5EC5EEA593E5}"/>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67932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23593F-A14E-4F44-BCD7-062BA516789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ED5BF1D7-549D-2C4F-A872-9E6D9EB08C0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DB23B1D-34BE-684D-B376-F74770AB289D}"/>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47A477D6-51F2-5A45-9A9E-90F32B5962F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AD77C58C-D969-DE48-9EC9-0A487EF9EE6A}"/>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789083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40C5180-2659-5842-8922-64CDEECAD774}"/>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0E41CB59-F7A3-774C-AB05-63DE6F06AF1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5F1A6A8-1B5E-3A47-A57A-3AB08E88EAB0}"/>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1479C70C-430E-F247-8C8B-8732C038B42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0073752-F141-554A-94AA-7D44E392D6A9}"/>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31003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1F34DB-3F64-0A4C-A031-0FFB1807793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1CE4C62B-0B00-0143-9432-FB0813A94109}"/>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D3C9367-6E92-B445-8E99-5D44056A2EC5}"/>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29C9B046-46F2-1F4A-A0D4-1CA4CA1768D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4EE73D-408F-2D40-AB07-274DF2B07DB2}"/>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222477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D16360-9923-3641-8D6B-81CF9CBF2A2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13D97A34-7D4F-C447-A490-FAE54EF581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F8BABAD-F5F7-C14B-BEB8-5FCFAD450542}"/>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0F8D6456-BEF7-FA46-B075-B59874D5FA6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97B767F-8CC1-3F46-82E3-30992B8E305F}"/>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612893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C7AEF7-951C-8540-A9D7-A7814B8429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BA7EB5E-CFA1-344D-AB65-18B9643F681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69231D8-E0DF-CD4E-B289-06AC579EBB8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BF3C2108-B159-3941-A3C6-C4D104C10CD6}"/>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6" name="Fußzeilenplatzhalter 5">
            <a:extLst>
              <a:ext uri="{FF2B5EF4-FFF2-40B4-BE49-F238E27FC236}">
                <a16:creationId xmlns:a16="http://schemas.microsoft.com/office/drawing/2014/main" id="{9FA317F2-7AF3-6843-8F16-A37D0366652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A4D874-AF78-8C49-BD33-2B5E5FE95E54}"/>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19348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23D4CF-86AD-B64A-B01C-8653F8FE187B}"/>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6487D166-1D58-8143-9C3E-351D1FAFEC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35026F17-C585-3E49-97A8-744BCCE56FA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74DDCDC4-70B0-354C-ACB8-579CD9E57A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2015255-B0F8-1846-A549-05969A79D717}"/>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C64C71A1-AAC1-2E47-BA8C-8D0FEDE8CE74}"/>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8" name="Fußzeilenplatzhalter 7">
            <a:extLst>
              <a:ext uri="{FF2B5EF4-FFF2-40B4-BE49-F238E27FC236}">
                <a16:creationId xmlns:a16="http://schemas.microsoft.com/office/drawing/2014/main" id="{8027DEA9-3AE5-0545-9368-65A28685810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BD097386-8B27-2247-98A2-5042014ABB89}"/>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49815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712619-6E6E-324D-A16B-59E994FFBFD4}"/>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D567F300-658F-204B-9C1E-7DD1DD3F6888}"/>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4" name="Fußzeilenplatzhalter 3">
            <a:extLst>
              <a:ext uri="{FF2B5EF4-FFF2-40B4-BE49-F238E27FC236}">
                <a16:creationId xmlns:a16="http://schemas.microsoft.com/office/drawing/2014/main" id="{6B58EF62-8796-984A-8F48-2E6E5CF51F6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62A04BA2-D341-3E43-B6F9-336D4F5060D9}"/>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738548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42AA99C-D599-5B46-8BF5-8791A524978F}"/>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3" name="Fußzeilenplatzhalter 2">
            <a:extLst>
              <a:ext uri="{FF2B5EF4-FFF2-40B4-BE49-F238E27FC236}">
                <a16:creationId xmlns:a16="http://schemas.microsoft.com/office/drawing/2014/main" id="{7802D334-78BC-0B47-AFDA-902C6E4408E7}"/>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D66142B5-2529-014E-AB76-D6DE57B91AA3}"/>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2220222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959FC1-C259-3944-8E78-2322AE819FE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BA564A08-6FBC-D74D-8347-1D87E5D65A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D2AAD3DD-E0DA-844D-BF62-150E96637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6EE44C6-7F88-804C-BD55-0D74CCAF76F2}"/>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6" name="Fußzeilenplatzhalter 5">
            <a:extLst>
              <a:ext uri="{FF2B5EF4-FFF2-40B4-BE49-F238E27FC236}">
                <a16:creationId xmlns:a16="http://schemas.microsoft.com/office/drawing/2014/main" id="{E592EBB4-B269-914C-9A38-7ED53D7C2F2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54135ED-E6A4-2B49-9346-B7CAD10F12BC}"/>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263863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B71D18-818B-4340-9007-C1C7E3A0075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A5E3C79-C40D-7245-B3A0-CCF6761099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988642D6-2549-C14B-88AF-0D7A399C66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B6960C3-A8D3-894C-9225-D2255951568C}"/>
              </a:ext>
            </a:extLst>
          </p:cNvPr>
          <p:cNvSpPr>
            <a:spLocks noGrp="1"/>
          </p:cNvSpPr>
          <p:nvPr>
            <p:ph type="dt" sz="half" idx="10"/>
          </p:nvPr>
        </p:nvSpPr>
        <p:spPr/>
        <p:txBody>
          <a:bodyPr/>
          <a:lstStyle/>
          <a:p>
            <a:fld id="{051D2484-957D-2848-8FE5-F1CD2CA8DD07}" type="datetimeFigureOut">
              <a:rPr lang="de-DE" smtClean="0"/>
              <a:t>31.05.21</a:t>
            </a:fld>
            <a:endParaRPr lang="de-DE"/>
          </a:p>
        </p:txBody>
      </p:sp>
      <p:sp>
        <p:nvSpPr>
          <p:cNvPr id="6" name="Fußzeilenplatzhalter 5">
            <a:extLst>
              <a:ext uri="{FF2B5EF4-FFF2-40B4-BE49-F238E27FC236}">
                <a16:creationId xmlns:a16="http://schemas.microsoft.com/office/drawing/2014/main" id="{67B12949-6732-EA49-AC70-02798F06C10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22BE807-BBE8-144B-8AEB-26E34CF2CBD5}"/>
              </a:ext>
            </a:extLst>
          </p:cNvPr>
          <p:cNvSpPr>
            <a:spLocks noGrp="1"/>
          </p:cNvSpPr>
          <p:nvPr>
            <p:ph type="sldNum" sz="quarter" idx="12"/>
          </p:nvPr>
        </p:nvSpPr>
        <p:spPr/>
        <p:txBody>
          <a:bodyPr/>
          <a:lstStyle/>
          <a:p>
            <a:fld id="{555B04ED-E3E5-914D-B849-46A6447DA556}" type="slidenum">
              <a:rPr lang="de-DE" smtClean="0"/>
              <a:t>‹Nr.›</a:t>
            </a:fld>
            <a:endParaRPr lang="de-DE"/>
          </a:p>
        </p:txBody>
      </p:sp>
    </p:spTree>
    <p:extLst>
      <p:ext uri="{BB962C8B-B14F-4D97-AF65-F5344CB8AC3E}">
        <p14:creationId xmlns:p14="http://schemas.microsoft.com/office/powerpoint/2010/main" val="1959111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529B86F-11DF-4946-A362-CB3DFAFED3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7CC116BF-6012-1E47-9196-A5606F34A7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4B248F9-042D-7041-9332-918B1627A4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D2484-957D-2848-8FE5-F1CD2CA8DD07}" type="datetimeFigureOut">
              <a:rPr lang="de-DE" smtClean="0"/>
              <a:t>31.05.21</a:t>
            </a:fld>
            <a:endParaRPr lang="de-DE"/>
          </a:p>
        </p:txBody>
      </p:sp>
      <p:sp>
        <p:nvSpPr>
          <p:cNvPr id="5" name="Fußzeilenplatzhalter 4">
            <a:extLst>
              <a:ext uri="{FF2B5EF4-FFF2-40B4-BE49-F238E27FC236}">
                <a16:creationId xmlns:a16="http://schemas.microsoft.com/office/drawing/2014/main" id="{AFC3AA8C-F187-6243-81B3-0964A4002F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C4F3E66-C322-BD45-A3A4-054308FD9D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B04ED-E3E5-914D-B849-46A6447DA556}" type="slidenum">
              <a:rPr lang="de-DE" smtClean="0"/>
              <a:t>‹Nr.›</a:t>
            </a:fld>
            <a:endParaRPr lang="de-DE"/>
          </a:p>
        </p:txBody>
      </p:sp>
    </p:spTree>
    <p:extLst>
      <p:ext uri="{BB962C8B-B14F-4D97-AF65-F5344CB8AC3E}">
        <p14:creationId xmlns:p14="http://schemas.microsoft.com/office/powerpoint/2010/main" val="14719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ideo" Target="https://www.youtube.com/embed/eOs487Bwvpc?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Vulkane und Menschen</a:t>
            </a:r>
          </a:p>
        </p:txBody>
      </p:sp>
      <p:pic>
        <p:nvPicPr>
          <p:cNvPr id="3" name="Onlinemedien 2" descr="March 3, 2020, ~ Mount Merapi Erupts (Real-Time) ~ Indonesia ~ Via VolcanoYT &amp; Frekom">
            <a:hlinkClick r:id="" action="ppaction://media"/>
            <a:extLst>
              <a:ext uri="{FF2B5EF4-FFF2-40B4-BE49-F238E27FC236}">
                <a16:creationId xmlns:a16="http://schemas.microsoft.com/office/drawing/2014/main" id="{C54B2B50-CCAA-D44E-A8B4-A98758962823}"/>
              </a:ext>
            </a:extLst>
          </p:cNvPr>
          <p:cNvPicPr>
            <a:picLocks noRot="1" noChangeAspect="1"/>
          </p:cNvPicPr>
          <p:nvPr>
            <a:videoFile r:link="rId1"/>
          </p:nvPr>
        </p:nvPicPr>
        <p:blipFill>
          <a:blip r:embed="rId3"/>
          <a:stretch>
            <a:fillRect/>
          </a:stretch>
        </p:blipFill>
        <p:spPr>
          <a:xfrm>
            <a:off x="1355725" y="501650"/>
            <a:ext cx="9480550" cy="5356511"/>
          </a:xfrm>
          <a:prstGeom prst="rect">
            <a:avLst/>
          </a:prstGeom>
        </p:spPr>
      </p:pic>
    </p:spTree>
    <p:extLst>
      <p:ext uri="{BB962C8B-B14F-4D97-AF65-F5344CB8AC3E}">
        <p14:creationId xmlns:p14="http://schemas.microsoft.com/office/powerpoint/2010/main" val="252646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Text, Natur enthält.&#10;&#10;Automatisch generierte Beschreibung">
            <a:extLst>
              <a:ext uri="{FF2B5EF4-FFF2-40B4-BE49-F238E27FC236}">
                <a16:creationId xmlns:a16="http://schemas.microsoft.com/office/drawing/2014/main" id="{4B867DD4-2174-E149-943F-4F3BD1315CBB}"/>
              </a:ext>
            </a:extLst>
          </p:cNvPr>
          <p:cNvPicPr>
            <a:picLocks noChangeAspect="1"/>
          </p:cNvPicPr>
          <p:nvPr/>
        </p:nvPicPr>
        <p:blipFill rotWithShape="1">
          <a:blip r:embed="rId3"/>
          <a:srcRect t="14872" b="6187"/>
          <a:stretch/>
        </p:blipFill>
        <p:spPr>
          <a:xfrm>
            <a:off x="-38100" y="-19050"/>
            <a:ext cx="12249150" cy="6549251"/>
          </a:xfrm>
          <a:prstGeom prst="rect">
            <a:avLst/>
          </a:prstGeom>
        </p:spPr>
      </p:pic>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a:t>
            </a:r>
            <a:r>
              <a:rPr lang="de-DE" dirty="0" err="1">
                <a:latin typeface="Inconsolata" pitchFamily="49" charset="77"/>
                <a:ea typeface="Inconsolata" pitchFamily="49" charset="77"/>
              </a:rPr>
              <a:t>Merapi</a:t>
            </a:r>
            <a:endParaRPr lang="de-DE" dirty="0">
              <a:latin typeface="Inconsolata" pitchFamily="49" charset="77"/>
              <a:ea typeface="Inconsolata" pitchFamily="49" charset="77"/>
            </a:endParaRPr>
          </a:p>
        </p:txBody>
      </p:sp>
      <p:sp>
        <p:nvSpPr>
          <p:cNvPr id="3" name="Textfeld 2">
            <a:extLst>
              <a:ext uri="{FF2B5EF4-FFF2-40B4-BE49-F238E27FC236}">
                <a16:creationId xmlns:a16="http://schemas.microsoft.com/office/drawing/2014/main" id="{481E5ABF-0492-0143-B057-AD6BEDE41407}"/>
              </a:ext>
            </a:extLst>
          </p:cNvPr>
          <p:cNvSpPr txBox="1"/>
          <p:nvPr/>
        </p:nvSpPr>
        <p:spPr>
          <a:xfrm>
            <a:off x="218940" y="327799"/>
            <a:ext cx="5203066" cy="2554545"/>
          </a:xfrm>
          <a:prstGeom prst="rect">
            <a:avLst/>
          </a:prstGeom>
          <a:solidFill>
            <a:srgbClr val="FFFFFF">
              <a:alpha val="50196"/>
            </a:srgbClr>
          </a:solidFill>
        </p:spPr>
        <p:txBody>
          <a:bodyPr wrap="square" rtlCol="0">
            <a:spAutoFit/>
          </a:bodyPr>
          <a:lstStyle/>
          <a:p>
            <a:r>
              <a:rPr lang="de-CH" sz="2000" dirty="0">
                <a:latin typeface="Inconsolata Medium" pitchFamily="49" charset="77"/>
                <a:ea typeface="Inconsolata Medium" pitchFamily="49" charset="77"/>
              </a:rPr>
              <a:t>Der </a:t>
            </a:r>
            <a:r>
              <a:rPr lang="de-CH" sz="2000" dirty="0" err="1">
                <a:latin typeface="Inconsolata Medium" pitchFamily="49" charset="77"/>
                <a:ea typeface="Inconsolata Medium" pitchFamily="49" charset="77"/>
              </a:rPr>
              <a:t>Merapi</a:t>
            </a:r>
            <a:r>
              <a:rPr lang="de-CH" sz="2000" dirty="0">
                <a:latin typeface="Inconsolata Medium" pitchFamily="49" charset="77"/>
                <a:ea typeface="Inconsolata Medium" pitchFamily="49" charset="77"/>
              </a:rPr>
              <a:t> gehört zu den aktivsten Vulkanen der Welt. Bei seinem bislang letzten grossen Ausbruch im Jahr 2010 waren mehr als 300 Menschen ums Leben gekommen. Rund 280.000 Menschen mussten damals ihre Häuser verlassen. Im Jahr 1930 starben rund 1300 Menschen bei einem Ausbruch des </a:t>
            </a:r>
            <a:r>
              <a:rPr lang="de-CH" sz="2000" dirty="0" err="1">
                <a:latin typeface="Inconsolata Medium" pitchFamily="49" charset="77"/>
                <a:ea typeface="Inconsolata Medium" pitchFamily="49" charset="77"/>
              </a:rPr>
              <a:t>Merapi</a:t>
            </a:r>
            <a:r>
              <a:rPr lang="de-CH" sz="2000" dirty="0">
                <a:latin typeface="Inconsolata Medium" pitchFamily="49" charset="77"/>
                <a:ea typeface="Inconsolata Medium" pitchFamily="49" charset="77"/>
              </a:rPr>
              <a:t>.</a:t>
            </a:r>
          </a:p>
        </p:txBody>
      </p:sp>
    </p:spTree>
    <p:extLst>
      <p:ext uri="{BB962C8B-B14F-4D97-AF65-F5344CB8AC3E}">
        <p14:creationId xmlns:p14="http://schemas.microsoft.com/office/powerpoint/2010/main" val="2049060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Auftrag und Diskussion</a:t>
            </a:r>
          </a:p>
        </p:txBody>
      </p:sp>
      <p:sp>
        <p:nvSpPr>
          <p:cNvPr id="3" name="Textfeld 2">
            <a:extLst>
              <a:ext uri="{FF2B5EF4-FFF2-40B4-BE49-F238E27FC236}">
                <a16:creationId xmlns:a16="http://schemas.microsoft.com/office/drawing/2014/main" id="{B8AB20DF-CD7A-EE4A-ADDC-D744EE5F40B4}"/>
              </a:ext>
            </a:extLst>
          </p:cNvPr>
          <p:cNvSpPr txBox="1"/>
          <p:nvPr/>
        </p:nvSpPr>
        <p:spPr>
          <a:xfrm>
            <a:off x="1642817" y="640734"/>
            <a:ext cx="8906366" cy="5031442"/>
          </a:xfrm>
          <a:prstGeom prst="rect">
            <a:avLst/>
          </a:prstGeom>
          <a:noFill/>
        </p:spPr>
        <p:txBody>
          <a:bodyPr wrap="square" rtlCol="0">
            <a:spAutoFit/>
          </a:bodyPr>
          <a:lstStyle/>
          <a:p>
            <a:pPr lvl="1">
              <a:lnSpc>
                <a:spcPct val="150000"/>
              </a:lnSpc>
            </a:pPr>
            <a:r>
              <a:rPr lang="de-DE" b="1" dirty="0">
                <a:latin typeface="Montserrat" pitchFamily="2" charset="77"/>
              </a:rPr>
              <a:t>Einzelarbeit</a:t>
            </a:r>
          </a:p>
          <a:p>
            <a:pPr marL="342900" indent="-342900">
              <a:lnSpc>
                <a:spcPct val="150000"/>
              </a:lnSpc>
              <a:buAutoNum type="arabicPeriod"/>
            </a:pPr>
            <a:r>
              <a:rPr lang="de-DE" dirty="0">
                <a:latin typeface="Montserrat" pitchFamily="2" charset="77"/>
              </a:rPr>
              <a:t>Jede/-</a:t>
            </a:r>
            <a:r>
              <a:rPr lang="de-DE" dirty="0" err="1">
                <a:latin typeface="Montserrat" pitchFamily="2" charset="77"/>
              </a:rPr>
              <a:t>r</a:t>
            </a:r>
            <a:r>
              <a:rPr lang="de-DE" dirty="0">
                <a:latin typeface="Montserrat" pitchFamily="2" charset="77"/>
              </a:rPr>
              <a:t> bekommt eine Rolle zugewiesen.</a:t>
            </a:r>
          </a:p>
          <a:p>
            <a:pPr marL="342900" indent="-342900">
              <a:lnSpc>
                <a:spcPct val="150000"/>
              </a:lnSpc>
              <a:buAutoNum type="arabicPeriod"/>
            </a:pPr>
            <a:r>
              <a:rPr lang="de-DE" dirty="0">
                <a:latin typeface="Montserrat" pitchFamily="2" charset="77"/>
              </a:rPr>
              <a:t>Lesen Sie Ihre Rolle aufmerksam durch.</a:t>
            </a:r>
          </a:p>
          <a:p>
            <a:pPr marL="342900" indent="-342900">
              <a:lnSpc>
                <a:spcPct val="150000"/>
              </a:lnSpc>
              <a:buAutoNum type="arabicPeriod"/>
            </a:pPr>
            <a:r>
              <a:rPr lang="de-DE" dirty="0">
                <a:latin typeface="Montserrat" pitchFamily="2" charset="77"/>
              </a:rPr>
              <a:t>Machen Sie Notizen zu:</a:t>
            </a:r>
          </a:p>
          <a:p>
            <a:pPr marL="742950" lvl="1" indent="-285750">
              <a:lnSpc>
                <a:spcPct val="150000"/>
              </a:lnSpc>
              <a:buFontTx/>
              <a:buChar char="-"/>
            </a:pPr>
            <a:r>
              <a:rPr lang="de-DE" dirty="0">
                <a:latin typeface="Montserrat" pitchFamily="2" charset="77"/>
              </a:rPr>
              <a:t>Gefahren und Potenzial von Vulkanen (Pro-Contra-Liste)</a:t>
            </a:r>
          </a:p>
          <a:p>
            <a:pPr marL="742950" lvl="1" indent="-285750">
              <a:lnSpc>
                <a:spcPct val="150000"/>
              </a:lnSpc>
              <a:buFontTx/>
              <a:buChar char="-"/>
            </a:pPr>
            <a:r>
              <a:rPr lang="de-DE" dirty="0" err="1">
                <a:latin typeface="Montserrat" pitchFamily="2" charset="77"/>
              </a:rPr>
              <a:t>Katastrophenvorsorgemassnahmen</a:t>
            </a:r>
            <a:r>
              <a:rPr lang="de-DE" dirty="0">
                <a:latin typeface="Montserrat" pitchFamily="2" charset="77"/>
              </a:rPr>
              <a:t> die Ihre Rolle gut findet</a:t>
            </a:r>
          </a:p>
          <a:p>
            <a:pPr lvl="1">
              <a:lnSpc>
                <a:spcPct val="150000"/>
              </a:lnSpc>
            </a:pPr>
            <a:endParaRPr lang="de-DE" dirty="0">
              <a:latin typeface="Montserrat" pitchFamily="2" charset="77"/>
            </a:endParaRPr>
          </a:p>
          <a:p>
            <a:pPr lvl="1">
              <a:lnSpc>
                <a:spcPct val="150000"/>
              </a:lnSpc>
            </a:pPr>
            <a:r>
              <a:rPr lang="de-DE" b="1" dirty="0">
                <a:latin typeface="Montserrat" pitchFamily="2" charset="77"/>
              </a:rPr>
              <a:t>Gruppenarbeit</a:t>
            </a:r>
          </a:p>
          <a:p>
            <a:pPr marL="342900" indent="-342900">
              <a:lnSpc>
                <a:spcPct val="150000"/>
              </a:lnSpc>
              <a:buFont typeface="+mj-lt"/>
              <a:buAutoNum type="arabicPeriod"/>
            </a:pPr>
            <a:r>
              <a:rPr lang="de-DE" dirty="0">
                <a:latin typeface="Montserrat" pitchFamily="2" charset="77"/>
              </a:rPr>
              <a:t>Setzen Sie sich in den 4er oder 5er Gruppen zusammen und besprechen Sie Ihre Rollen.</a:t>
            </a:r>
          </a:p>
          <a:p>
            <a:pPr marL="342900" indent="-342900">
              <a:lnSpc>
                <a:spcPct val="150000"/>
              </a:lnSpc>
              <a:buFont typeface="+mj-lt"/>
              <a:buAutoNum type="arabicPeriod"/>
            </a:pPr>
            <a:r>
              <a:rPr lang="de-DE" dirty="0">
                <a:latin typeface="Montserrat" pitchFamily="2" charset="77"/>
              </a:rPr>
              <a:t>Fertigen Sie eine vollständige Pro-Contra-Liste an und einigen Sie sich auf die besten </a:t>
            </a:r>
            <a:r>
              <a:rPr lang="de-DE" dirty="0" err="1">
                <a:latin typeface="Montserrat" pitchFamily="2" charset="77"/>
              </a:rPr>
              <a:t>Katastrophevorsorgemassnamen</a:t>
            </a:r>
            <a:endParaRPr lang="de-DE" dirty="0">
              <a:latin typeface="Montserrat" pitchFamily="2" charset="77"/>
            </a:endParaRPr>
          </a:p>
        </p:txBody>
      </p:sp>
    </p:spTree>
    <p:extLst>
      <p:ext uri="{BB962C8B-B14F-4D97-AF65-F5344CB8AC3E}">
        <p14:creationId xmlns:p14="http://schemas.microsoft.com/office/powerpoint/2010/main" val="946034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Pro und Contra</a:t>
            </a:r>
          </a:p>
        </p:txBody>
      </p:sp>
      <p:graphicFrame>
        <p:nvGraphicFramePr>
          <p:cNvPr id="4" name="Tabelle 3">
            <a:extLst>
              <a:ext uri="{FF2B5EF4-FFF2-40B4-BE49-F238E27FC236}">
                <a16:creationId xmlns:a16="http://schemas.microsoft.com/office/drawing/2014/main" id="{BFB4295F-5AB9-1347-A7D1-BCBEC605F686}"/>
              </a:ext>
            </a:extLst>
          </p:cNvPr>
          <p:cNvGraphicFramePr>
            <a:graphicFrameLocks noGrp="1"/>
          </p:cNvGraphicFramePr>
          <p:nvPr>
            <p:extLst>
              <p:ext uri="{D42A27DB-BD31-4B8C-83A1-F6EECF244321}">
                <p14:modId xmlns:p14="http://schemas.microsoft.com/office/powerpoint/2010/main" val="2124445085"/>
              </p:ext>
            </p:extLst>
          </p:nvPr>
        </p:nvGraphicFramePr>
        <p:xfrm>
          <a:off x="1146219" y="515155"/>
          <a:ext cx="9839460" cy="5179603"/>
        </p:xfrm>
        <a:graphic>
          <a:graphicData uri="http://schemas.openxmlformats.org/drawingml/2006/table">
            <a:tbl>
              <a:tblPr firstRow="1" firstCol="1" bandRow="1">
                <a:tableStyleId>{073A0DAA-6AF3-43AB-8588-CEC1D06C72B9}</a:tableStyleId>
              </a:tblPr>
              <a:tblGrid>
                <a:gridCol w="4919730">
                  <a:extLst>
                    <a:ext uri="{9D8B030D-6E8A-4147-A177-3AD203B41FA5}">
                      <a16:colId xmlns:a16="http://schemas.microsoft.com/office/drawing/2014/main" val="3082862116"/>
                    </a:ext>
                  </a:extLst>
                </a:gridCol>
                <a:gridCol w="4919730">
                  <a:extLst>
                    <a:ext uri="{9D8B030D-6E8A-4147-A177-3AD203B41FA5}">
                      <a16:colId xmlns:a16="http://schemas.microsoft.com/office/drawing/2014/main" val="562417228"/>
                    </a:ext>
                  </a:extLst>
                </a:gridCol>
              </a:tblGrid>
              <a:tr h="567809">
                <a:tc>
                  <a:txBody>
                    <a:bodyPr/>
                    <a:lstStyle/>
                    <a:p>
                      <a:pPr>
                        <a:lnSpc>
                          <a:spcPct val="150000"/>
                        </a:lnSpc>
                      </a:pPr>
                      <a:r>
                        <a:rPr lang="de-CH" sz="1400" dirty="0">
                          <a:solidFill>
                            <a:sysClr val="windowText" lastClr="000000"/>
                          </a:solidFill>
                          <a:effectLst/>
                          <a:latin typeface="Montserrat" pitchFamily="2" charset="77"/>
                        </a:rPr>
                        <a:t>Warum leben Menschen in der Nähe von Vulkanen?</a:t>
                      </a:r>
                      <a:endParaRPr lang="de-CH" sz="1800" dirty="0">
                        <a:solidFill>
                          <a:sysClr val="windowText" lastClr="000000"/>
                        </a:solidFill>
                        <a:effectLst/>
                        <a:latin typeface="Montserrat" pitchFamily="2" charset="77"/>
                      </a:endParaRPr>
                    </a:p>
                    <a:p>
                      <a:r>
                        <a:rPr lang="de-CH" sz="1400" dirty="0">
                          <a:solidFill>
                            <a:sysClr val="windowText" lastClr="000000"/>
                          </a:solidFill>
                          <a:effectLst/>
                          <a:latin typeface="Montserrat" pitchFamily="2" charset="77"/>
                        </a:rPr>
                        <a:t> </a:t>
                      </a:r>
                      <a:endParaRPr lang="de-CH" sz="18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nSpc>
                          <a:spcPct val="150000"/>
                        </a:lnSpc>
                      </a:pPr>
                      <a:r>
                        <a:rPr lang="de-CH" sz="1400" dirty="0">
                          <a:solidFill>
                            <a:sysClr val="windowText" lastClr="000000"/>
                          </a:solidFill>
                          <a:effectLst/>
                          <a:latin typeface="Montserrat" pitchFamily="2" charset="77"/>
                        </a:rPr>
                        <a:t>Welche Gefahren bestehen für Menschen in der Nähe von Vulkanen?</a:t>
                      </a:r>
                      <a:endParaRPr lang="de-CH" sz="18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41712145"/>
                  </a:ext>
                </a:extLst>
              </a:tr>
              <a:tr h="4326163">
                <a:tc>
                  <a:txBody>
                    <a:bodyPr/>
                    <a:lstStyle/>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Fruchtbare Böden für die Landwirtschaft</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Wasserspeicher</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Tourismus</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Traditionen und Bindungen (Religion, familiäre Bindungen, Landbesitz)</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Forschung, Forschungsgelder</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Nutzung des Vulkans für Strom und Wärme</a:t>
                      </a:r>
                    </a:p>
                    <a:p>
                      <a:pPr marL="171450" indent="-171450">
                        <a:lnSpc>
                          <a:spcPct val="150000"/>
                        </a:lnSpc>
                        <a:spcAft>
                          <a:spcPts val="600"/>
                        </a:spcAft>
                        <a:buFontTx/>
                        <a:buChar char="-"/>
                      </a:pPr>
                      <a:r>
                        <a:rPr lang="de-CH" sz="1400" dirty="0">
                          <a:solidFill>
                            <a:sysClr val="windowText" lastClr="000000"/>
                          </a:solidFill>
                          <a:effectLst/>
                          <a:latin typeface="Inconsolata Medium" pitchFamily="49" charset="77"/>
                          <a:ea typeface="Inconsolata Medium" pitchFamily="49" charset="77"/>
                          <a:cs typeface="Times New Roman" panose="02020603050405020304" pitchFamily="18" charset="0"/>
                        </a:rPr>
                        <a:t>Ressourcenvielfalt (Bimsstein, Sand, Wasser etc.)</a:t>
                      </a:r>
                    </a:p>
                    <a:p>
                      <a:pPr marL="171450" indent="-171450">
                        <a:lnSpc>
                          <a:spcPct val="150000"/>
                        </a:lnSpc>
                        <a:spcAft>
                          <a:spcPts val="600"/>
                        </a:spcAft>
                        <a:buFontTx/>
                        <a:buChar char="-"/>
                      </a:pPr>
                      <a:endParaRPr lang="de-CH" sz="12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p>
                      <a:pPr marL="171450" indent="-171450">
                        <a:buFontTx/>
                        <a:buChar char="-"/>
                      </a:pPr>
                      <a:endParaRPr lang="de-CH" sz="12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171450" marR="0"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Gefahr durch Vulkanausbrüche</a:t>
                      </a:r>
                    </a:p>
                    <a:p>
                      <a:pPr marL="628650" marR="0" lvl="1"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Lahare</a:t>
                      </a:r>
                      <a:endPar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endParaRPr>
                    </a:p>
                    <a:p>
                      <a:pPr marL="628650" marR="0" lvl="1"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Glutwolken (pyroklastische Ströme)</a:t>
                      </a:r>
                    </a:p>
                    <a:p>
                      <a:pPr marL="628650" marR="0" lvl="1"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Einsturz von Gebäuden (</a:t>
                      </a:r>
                      <a:r>
                        <a:rPr lang="de-CH" sz="1400" b="1" kern="12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druch</a:t>
                      </a: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 Erdbeben, Aschefall etc.)</a:t>
                      </a:r>
                    </a:p>
                    <a:p>
                      <a:pPr marL="628650" marR="0" lvl="1"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Lava die ausfliesst</a:t>
                      </a:r>
                    </a:p>
                    <a:p>
                      <a:pPr marL="171450" marR="0" lvl="0"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Lahare</a:t>
                      </a: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 (wegen Abbau von Sand und Abholzung)</a:t>
                      </a:r>
                    </a:p>
                    <a:p>
                      <a:pPr marL="171450" marR="0" lvl="0" indent="-171450" algn="l" defTabSz="914400" rtl="0" eaLnBrk="1" fontAlgn="auto" latinLnBrk="0" hangingPunct="1">
                        <a:lnSpc>
                          <a:spcPct val="150000"/>
                        </a:lnSpc>
                        <a:spcBef>
                          <a:spcPts val="0"/>
                        </a:spcBef>
                        <a:spcAft>
                          <a:spcPts val="600"/>
                        </a:spcAft>
                        <a:buClrTx/>
                        <a:buSzTx/>
                        <a:buFontTx/>
                        <a:buChar char="-"/>
                        <a:tabLst/>
                        <a:defRPr/>
                      </a:pP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Plötzliche, unvorhergesehen Ausbrüche des </a:t>
                      </a:r>
                      <a:r>
                        <a:rPr lang="de-CH" sz="1400" b="1" kern="12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Vulans</a:t>
                      </a:r>
                      <a:r>
                        <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rPr>
                        <a:t> sind gefährlich</a:t>
                      </a:r>
                    </a:p>
                    <a:p>
                      <a:pPr marL="171450" marR="0" lvl="0" indent="-171450" algn="l" defTabSz="914400" rtl="0" eaLnBrk="1" fontAlgn="auto" latinLnBrk="0" hangingPunct="1">
                        <a:lnSpc>
                          <a:spcPct val="150000"/>
                        </a:lnSpc>
                        <a:spcBef>
                          <a:spcPts val="0"/>
                        </a:spcBef>
                        <a:spcAft>
                          <a:spcPts val="600"/>
                        </a:spcAft>
                        <a:buClrTx/>
                        <a:buSzTx/>
                        <a:buFontTx/>
                        <a:buChar char="-"/>
                        <a:tabLst/>
                        <a:defRPr/>
                      </a:pPr>
                      <a:endParaRPr lang="de-CH" sz="1400" b="1" kern="1200" dirty="0">
                        <a:solidFill>
                          <a:sysClr val="windowText" lastClr="000000"/>
                        </a:solidFill>
                        <a:effectLst/>
                        <a:latin typeface="Inconsolata Medium" pitchFamily="49" charset="77"/>
                        <a:ea typeface="Inconsolata Medium" pitchFamily="49" charset="77"/>
                        <a:cs typeface="Times New Roman" panose="02020603050405020304" pitchFamily="18" charset="0"/>
                      </a:endParaRPr>
                    </a:p>
                    <a:p>
                      <a:endParaRPr lang="de-CH" sz="12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23856976"/>
                  </a:ext>
                </a:extLst>
              </a:tr>
            </a:tbl>
          </a:graphicData>
        </a:graphic>
      </p:graphicFrame>
    </p:spTree>
    <p:extLst>
      <p:ext uri="{BB962C8B-B14F-4D97-AF65-F5344CB8AC3E}">
        <p14:creationId xmlns:p14="http://schemas.microsoft.com/office/powerpoint/2010/main" val="4285429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Katastrophenschutz</a:t>
            </a:r>
          </a:p>
        </p:txBody>
      </p:sp>
      <p:graphicFrame>
        <p:nvGraphicFramePr>
          <p:cNvPr id="7" name="Tabelle 6">
            <a:extLst>
              <a:ext uri="{FF2B5EF4-FFF2-40B4-BE49-F238E27FC236}">
                <a16:creationId xmlns:a16="http://schemas.microsoft.com/office/drawing/2014/main" id="{3F93910F-E0B2-6343-8888-44D6D5448C42}"/>
              </a:ext>
            </a:extLst>
          </p:cNvPr>
          <p:cNvGraphicFramePr>
            <a:graphicFrameLocks noGrp="1"/>
          </p:cNvGraphicFramePr>
          <p:nvPr>
            <p:extLst>
              <p:ext uri="{D42A27DB-BD31-4B8C-83A1-F6EECF244321}">
                <p14:modId xmlns:p14="http://schemas.microsoft.com/office/powerpoint/2010/main" val="1557099787"/>
              </p:ext>
            </p:extLst>
          </p:nvPr>
        </p:nvGraphicFramePr>
        <p:xfrm>
          <a:off x="1146218" y="515155"/>
          <a:ext cx="9362943" cy="4893972"/>
        </p:xfrm>
        <a:graphic>
          <a:graphicData uri="http://schemas.openxmlformats.org/drawingml/2006/table">
            <a:tbl>
              <a:tblPr firstRow="1" firstCol="1" bandRow="1">
                <a:tableStyleId>{073A0DAA-6AF3-43AB-8588-CEC1D06C72B9}</a:tableStyleId>
              </a:tblPr>
              <a:tblGrid>
                <a:gridCol w="9362943">
                  <a:extLst>
                    <a:ext uri="{9D8B030D-6E8A-4147-A177-3AD203B41FA5}">
                      <a16:colId xmlns:a16="http://schemas.microsoft.com/office/drawing/2014/main" val="3082862116"/>
                    </a:ext>
                  </a:extLst>
                </a:gridCol>
              </a:tblGrid>
              <a:tr h="567809">
                <a:tc>
                  <a:txBody>
                    <a:bodyPr/>
                    <a:lstStyle/>
                    <a:p>
                      <a:pPr>
                        <a:lnSpc>
                          <a:spcPct val="150000"/>
                        </a:lnSpc>
                      </a:pPr>
                      <a:r>
                        <a:rPr lang="de-CH" sz="1400" dirty="0">
                          <a:solidFill>
                            <a:sysClr val="windowText" lastClr="000000"/>
                          </a:solidFill>
                          <a:effectLst/>
                          <a:latin typeface="Montserrat" pitchFamily="2" charset="77"/>
                        </a:rPr>
                        <a:t>Katastrophenschutz</a:t>
                      </a:r>
                      <a:endParaRPr lang="de-CH" sz="1800" dirty="0">
                        <a:solidFill>
                          <a:sysClr val="windowText" lastClr="000000"/>
                        </a:solidFill>
                        <a:effectLst/>
                        <a:latin typeface="Montserrat" pitchFamily="2" charset="77"/>
                      </a:endParaRPr>
                    </a:p>
                    <a:p>
                      <a:r>
                        <a:rPr lang="de-CH" sz="1400" dirty="0">
                          <a:solidFill>
                            <a:sysClr val="windowText" lastClr="000000"/>
                          </a:solidFill>
                          <a:effectLst/>
                          <a:latin typeface="Montserrat" pitchFamily="2" charset="77"/>
                        </a:rPr>
                        <a:t> </a:t>
                      </a:r>
                      <a:endParaRPr lang="de-CH" sz="18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41712145"/>
                  </a:ext>
                </a:extLst>
              </a:tr>
              <a:tr h="4326163">
                <a:tc>
                  <a:txBody>
                    <a:bodyPr/>
                    <a:lstStyle/>
                    <a:p>
                      <a:pPr marL="171450" indent="-171450">
                        <a:lnSpc>
                          <a:spcPct val="150000"/>
                        </a:lnSpc>
                        <a:spcAft>
                          <a:spcPts val="600"/>
                        </a:spcAft>
                        <a:buFontTx/>
                        <a:buChar char="-"/>
                      </a:pPr>
                      <a:endParaRPr lang="de-CH" sz="12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Messung durch Seismographen und Warnsignale, wenn Gefahr droht</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Beobachtung des Vulkans durch Wissenschaftler und staatlich geförderte Stellen</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Trainings in den schwer gefährdeten Dörfern (durch NROs)</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Trainings und Zusammenarbeit der Dorfgemeinschaft (Wache in den Dörfern)</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Infrastruktur zum Schutz vor </a:t>
                      </a:r>
                      <a:r>
                        <a:rPr lang="de-CH" sz="16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Laharen</a:t>
                      </a: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 (Dämme)</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Naturschutz (keine Abholzung und kein </a:t>
                      </a:r>
                      <a:r>
                        <a:rPr lang="de-CH" sz="1600" dirty="0" err="1">
                          <a:solidFill>
                            <a:sysClr val="windowText" lastClr="000000"/>
                          </a:solidFill>
                          <a:effectLst/>
                          <a:latin typeface="Inconsolata Medium" pitchFamily="49" charset="77"/>
                          <a:ea typeface="Inconsolata Medium" pitchFamily="49" charset="77"/>
                          <a:cs typeface="Times New Roman" panose="02020603050405020304" pitchFamily="18" charset="0"/>
                        </a:rPr>
                        <a:t>Sandraub</a:t>
                      </a: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a:t>
                      </a:r>
                    </a:p>
                    <a:p>
                      <a:pPr marL="171450" indent="-171450">
                        <a:lnSpc>
                          <a:spcPct val="150000"/>
                        </a:lnSpc>
                        <a:spcAft>
                          <a:spcPts val="600"/>
                        </a:spcAft>
                        <a:buFontTx/>
                        <a:buChar char="-"/>
                      </a:pPr>
                      <a:r>
                        <a:rPr lang="de-CH" sz="1600" dirty="0">
                          <a:solidFill>
                            <a:sysClr val="windowText" lastClr="000000"/>
                          </a:solidFill>
                          <a:effectLst/>
                          <a:latin typeface="Inconsolata Medium" pitchFamily="49" charset="77"/>
                          <a:ea typeface="Inconsolata Medium" pitchFamily="49" charset="77"/>
                          <a:cs typeface="Times New Roman" panose="02020603050405020304" pitchFamily="18" charset="0"/>
                        </a:rPr>
                        <a:t>Umsiedlungen der gefährdetsten Menschen in andere Gebiete (begleitet durch Subvention und Anreize)</a:t>
                      </a:r>
                    </a:p>
                  </a:txBody>
                  <a:tcPr marL="68580" marR="68580" marT="0" marB="0">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23856976"/>
                  </a:ext>
                </a:extLst>
              </a:tr>
            </a:tbl>
          </a:graphicData>
        </a:graphic>
      </p:graphicFrame>
    </p:spTree>
    <p:extLst>
      <p:ext uri="{BB962C8B-B14F-4D97-AF65-F5344CB8AC3E}">
        <p14:creationId xmlns:p14="http://schemas.microsoft.com/office/powerpoint/2010/main" val="2466748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20D5D73-93AD-FE45-A640-756D5E54481D}"/>
              </a:ext>
            </a:extLst>
          </p:cNvPr>
          <p:cNvSpPr txBox="1"/>
          <p:nvPr/>
        </p:nvSpPr>
        <p:spPr>
          <a:xfrm>
            <a:off x="7267960" y="6581001"/>
            <a:ext cx="4924040" cy="276999"/>
          </a:xfrm>
          <a:prstGeom prst="rect">
            <a:avLst/>
          </a:prstGeom>
          <a:noFill/>
        </p:spPr>
        <p:txBody>
          <a:bodyPr wrap="none" rtlCol="0">
            <a:spAutoFit/>
          </a:bodyPr>
          <a:lstStyle/>
          <a:p>
            <a:r>
              <a:rPr lang="de-DE" sz="1200" dirty="0">
                <a:latin typeface="Avenir Book" panose="02000503020000020003" pitchFamily="2" charset="0"/>
              </a:rPr>
              <a:t>https://</a:t>
            </a:r>
            <a:r>
              <a:rPr lang="de-DE" sz="1200" dirty="0" err="1">
                <a:latin typeface="Avenir Book" panose="02000503020000020003" pitchFamily="2" charset="0"/>
              </a:rPr>
              <a:t>de.wikipedia.org</a:t>
            </a:r>
            <a:r>
              <a:rPr lang="de-DE" sz="1200" dirty="0">
                <a:latin typeface="Avenir Book" panose="02000503020000020003" pitchFamily="2" charset="0"/>
              </a:rPr>
              <a:t>/</a:t>
            </a:r>
            <a:r>
              <a:rPr lang="de-DE" sz="1200" dirty="0" err="1">
                <a:latin typeface="Avenir Book" panose="02000503020000020003" pitchFamily="2" charset="0"/>
              </a:rPr>
              <a:t>wiki</a:t>
            </a:r>
            <a:r>
              <a:rPr lang="de-DE" sz="1200" dirty="0">
                <a:latin typeface="Avenir Book" panose="02000503020000020003" pitchFamily="2" charset="0"/>
              </a:rPr>
              <a:t>/</a:t>
            </a:r>
            <a:r>
              <a:rPr lang="de-DE" sz="1200" dirty="0" err="1">
                <a:latin typeface="Avenir Book" panose="02000503020000020003" pitchFamily="2" charset="0"/>
              </a:rPr>
              <a:t>Fraktionierte_Kristallisation</a:t>
            </a:r>
            <a:r>
              <a:rPr lang="de-DE" sz="1200" dirty="0">
                <a:latin typeface="Avenir Book" panose="02000503020000020003" pitchFamily="2" charset="0"/>
              </a:rPr>
              <a:t>_(Petrologie)</a:t>
            </a:r>
          </a:p>
        </p:txBody>
      </p:sp>
      <p:sp>
        <p:nvSpPr>
          <p:cNvPr id="6" name="Rechteck 5">
            <a:extLst>
              <a:ext uri="{FF2B5EF4-FFF2-40B4-BE49-F238E27FC236}">
                <a16:creationId xmlns:a16="http://schemas.microsoft.com/office/drawing/2014/main" id="{657076E7-0BD9-C34D-B015-9222ABD1E90B}"/>
              </a:ext>
            </a:extLst>
          </p:cNvPr>
          <p:cNvSpPr/>
          <p:nvPr/>
        </p:nvSpPr>
        <p:spPr>
          <a:xfrm>
            <a:off x="-57150" y="6196698"/>
            <a:ext cx="12306300" cy="693052"/>
          </a:xfrm>
          <a:prstGeom prst="rect">
            <a:avLst/>
          </a:prstGeom>
          <a:solidFill>
            <a:schemeClr val="bg2">
              <a:lumMod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b="1" dirty="0">
                <a:latin typeface="Inconsolata" pitchFamily="49" charset="77"/>
                <a:ea typeface="Inconsolata" pitchFamily="49" charset="77"/>
              </a:rPr>
              <a:t>Vulkanismus</a:t>
            </a:r>
            <a:r>
              <a:rPr lang="de-DE" dirty="0">
                <a:latin typeface="Inconsolata" pitchFamily="49" charset="77"/>
                <a:ea typeface="Inconsolata" pitchFamily="49" charset="77"/>
              </a:rPr>
              <a:t> – magmatische Gesteine – Quellen</a:t>
            </a:r>
          </a:p>
        </p:txBody>
      </p:sp>
      <p:graphicFrame>
        <p:nvGraphicFramePr>
          <p:cNvPr id="5" name="Tabelle 4">
            <a:extLst>
              <a:ext uri="{FF2B5EF4-FFF2-40B4-BE49-F238E27FC236}">
                <a16:creationId xmlns:a16="http://schemas.microsoft.com/office/drawing/2014/main" id="{9092D1B7-1B8C-474F-9D83-48466FFBEF5B}"/>
              </a:ext>
            </a:extLst>
          </p:cNvPr>
          <p:cNvGraphicFramePr>
            <a:graphicFrameLocks noGrp="1"/>
          </p:cNvGraphicFramePr>
          <p:nvPr>
            <p:extLst>
              <p:ext uri="{D42A27DB-BD31-4B8C-83A1-F6EECF244321}">
                <p14:modId xmlns:p14="http://schemas.microsoft.com/office/powerpoint/2010/main" val="318195589"/>
              </p:ext>
            </p:extLst>
          </p:nvPr>
        </p:nvGraphicFramePr>
        <p:xfrm>
          <a:off x="1146218" y="515156"/>
          <a:ext cx="9362943" cy="4467285"/>
        </p:xfrm>
        <a:graphic>
          <a:graphicData uri="http://schemas.openxmlformats.org/drawingml/2006/table">
            <a:tbl>
              <a:tblPr firstRow="1" firstCol="1" bandRow="1">
                <a:tableStyleId>{073A0DAA-6AF3-43AB-8588-CEC1D06C72B9}</a:tableStyleId>
              </a:tblPr>
              <a:tblGrid>
                <a:gridCol w="9362943">
                  <a:extLst>
                    <a:ext uri="{9D8B030D-6E8A-4147-A177-3AD203B41FA5}">
                      <a16:colId xmlns:a16="http://schemas.microsoft.com/office/drawing/2014/main" val="3082862116"/>
                    </a:ext>
                  </a:extLst>
                </a:gridCol>
              </a:tblGrid>
              <a:tr h="105598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CH" sz="1400" dirty="0">
                          <a:solidFill>
                            <a:sysClr val="windowText" lastClr="000000"/>
                          </a:solidFill>
                          <a:effectLst/>
                          <a:latin typeface="Montserrat" pitchFamily="2" charset="77"/>
                        </a:rPr>
                        <a:t>Quelle des Rollenspiels: </a:t>
                      </a:r>
                      <a:r>
                        <a:rPr lang="de-CH" sz="1400" b="0" dirty="0">
                          <a:solidFill>
                            <a:sysClr val="windowText" lastClr="000000"/>
                          </a:solidFill>
                          <a:effectLst/>
                          <a:latin typeface="Montserrat" pitchFamily="2" charset="77"/>
                        </a:rPr>
                        <a:t>Deutsches Komitee </a:t>
                      </a:r>
                      <a:r>
                        <a:rPr lang="de-CH" sz="1400" b="0" dirty="0" err="1">
                          <a:solidFill>
                            <a:sysClr val="windowText" lastClr="000000"/>
                          </a:solidFill>
                          <a:effectLst/>
                          <a:latin typeface="Montserrat" pitchFamily="2" charset="77"/>
                        </a:rPr>
                        <a:t>für</a:t>
                      </a:r>
                      <a:r>
                        <a:rPr lang="de-CH" sz="1400" b="0" dirty="0">
                          <a:solidFill>
                            <a:sysClr val="windowText" lastClr="000000"/>
                          </a:solidFill>
                          <a:effectLst/>
                          <a:latin typeface="Montserrat" pitchFamily="2" charset="77"/>
                        </a:rPr>
                        <a:t> Katastrophenvorsorge e.V. (n.V.). Leben am Vulkan. Eine internetbasierte Unterrichtseinheit mit einem Rollenspiel. (Die Rollenspiele wurden selbst angepasst) </a:t>
                      </a:r>
                    </a:p>
                    <a:p>
                      <a:pPr marL="0" marR="0" lvl="0" indent="0" algn="l" defTabSz="914400" rtl="0" eaLnBrk="1" fontAlgn="auto" latinLnBrk="0" hangingPunct="1">
                        <a:lnSpc>
                          <a:spcPct val="150000"/>
                        </a:lnSpc>
                        <a:spcBef>
                          <a:spcPts val="0"/>
                        </a:spcBef>
                        <a:spcAft>
                          <a:spcPts val="0"/>
                        </a:spcAft>
                        <a:buClrTx/>
                        <a:buSzTx/>
                        <a:buFontTx/>
                        <a:buNone/>
                        <a:tabLst/>
                        <a:defRPr/>
                      </a:pPr>
                      <a:endParaRPr lang="de-CH" sz="1800" dirty="0">
                        <a:solidFill>
                          <a:sysClr val="windowText" lastClr="000000"/>
                        </a:solidFill>
                        <a:effectLst/>
                        <a:latin typeface="Montserrat" pitchFamily="2" charset="77"/>
                      </a:endParaRPr>
                    </a:p>
                    <a:p>
                      <a:r>
                        <a:rPr lang="de-CH" sz="1400" dirty="0">
                          <a:solidFill>
                            <a:sysClr val="windowText" lastClr="000000"/>
                          </a:solidFill>
                          <a:effectLst/>
                          <a:latin typeface="Montserrat" pitchFamily="2" charset="77"/>
                        </a:rPr>
                        <a:t> </a:t>
                      </a:r>
                      <a:endParaRPr lang="de-CH" sz="18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41712145"/>
                  </a:ext>
                </a:extLst>
              </a:tr>
              <a:tr h="2882325">
                <a:tc>
                  <a:txBody>
                    <a:bodyPr/>
                    <a:lstStyle/>
                    <a:p>
                      <a:pPr marL="171450" indent="-171450">
                        <a:lnSpc>
                          <a:spcPct val="150000"/>
                        </a:lnSpc>
                        <a:spcAft>
                          <a:spcPts val="600"/>
                        </a:spcAft>
                        <a:buFontTx/>
                        <a:buChar char="-"/>
                      </a:pPr>
                      <a:endParaRPr lang="de-CH" sz="1200" dirty="0">
                        <a:solidFill>
                          <a:sysClr val="windowText" lastClr="000000"/>
                        </a:solidFill>
                        <a:effectLst/>
                        <a:latin typeface="Montserrat" pitchFamily="2" charset="77"/>
                        <a:ea typeface="Calibri" panose="020F0502020204030204" pitchFamily="34" charset="0"/>
                        <a:cs typeface="Times New Roman" panose="02020603050405020304" pitchFamily="18" charset="0"/>
                      </a:endParaRPr>
                    </a:p>
                  </a:txBody>
                  <a:tcPr marL="68580" marR="68580" marT="0" marB="0">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23856976"/>
                  </a:ext>
                </a:extLst>
              </a:tr>
            </a:tbl>
          </a:graphicData>
        </a:graphic>
      </p:graphicFrame>
    </p:spTree>
    <p:extLst>
      <p:ext uri="{BB962C8B-B14F-4D97-AF65-F5344CB8AC3E}">
        <p14:creationId xmlns:p14="http://schemas.microsoft.com/office/powerpoint/2010/main" val="1921331280"/>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Words>
  <Application>Microsoft Macintosh PowerPoint</Application>
  <PresentationFormat>Breitbild</PresentationFormat>
  <Paragraphs>54</Paragraphs>
  <Slides>6</Slides>
  <Notes>1</Notes>
  <HiddenSlides>0</HiddenSlides>
  <MMClips>1</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6</vt:i4>
      </vt:variant>
    </vt:vector>
  </HeadingPairs>
  <TitlesOfParts>
    <vt:vector size="14" baseType="lpstr">
      <vt:lpstr>Arial</vt:lpstr>
      <vt:lpstr>Avenir Book</vt:lpstr>
      <vt:lpstr>Calibri</vt:lpstr>
      <vt:lpstr>Calibri Light</vt:lpstr>
      <vt:lpstr>Inconsolata</vt:lpstr>
      <vt:lpstr>Inconsolata Medium</vt:lpstr>
      <vt:lpstr>Montserrat</vt:lpstr>
      <vt:lpstr>Office</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Thierry Jörin</dc:creator>
  <cp:lastModifiedBy>Thierry Jörin</cp:lastModifiedBy>
  <cp:revision>22</cp:revision>
  <dcterms:created xsi:type="dcterms:W3CDTF">2021-04-26T17:06:26Z</dcterms:created>
  <dcterms:modified xsi:type="dcterms:W3CDTF">2021-05-31T12:42:48Z</dcterms:modified>
</cp:coreProperties>
</file>