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7" r:id="rId2"/>
    <p:sldId id="264" r:id="rId3"/>
    <p:sldId id="265" r:id="rId4"/>
    <p:sldId id="266" r:id="rId5"/>
    <p:sldId id="267" r:id="rId6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0383"/>
    <p:restoredTop sz="94648"/>
  </p:normalViewPr>
  <p:slideViewPr>
    <p:cSldViewPr snapToGrid="0" snapToObjects="1">
      <p:cViewPr varScale="1">
        <p:scale>
          <a:sx n="99" d="100"/>
          <a:sy n="99" d="100"/>
        </p:scale>
        <p:origin x="208" y="5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7613B9C-A4C7-2F46-A266-6353D66809D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D6DF827A-1448-E540-8416-403D056B9F0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727FE2A4-EF9A-C743-A821-17FDE5F0FC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1D2484-957D-2848-8FE5-F1CD2CA8DD07}" type="datetimeFigureOut">
              <a:rPr lang="de-DE" smtClean="0"/>
              <a:t>21.05.21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B8A61566-7C34-4842-A22E-3CACB2AD7F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790BCDA2-C571-A147-8AC7-5EC5EEA593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5B04ED-E3E5-914D-B849-46A6447DA55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793260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723593F-A14E-4F44-BCD7-062BA51678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ED5BF1D7-549D-2C4F-A872-9E6D9EB08C0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3DB23B1D-34BE-684D-B376-F74770AB28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1D2484-957D-2848-8FE5-F1CD2CA8DD07}" type="datetimeFigureOut">
              <a:rPr lang="de-DE" smtClean="0"/>
              <a:t>21.05.21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47A477D6-51F2-5A45-9A9E-90F32B5962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AD77C58C-D969-DE48-9EC9-0A487EF9EE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5B04ED-E3E5-914D-B849-46A6447DA55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890837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>
            <a:extLst>
              <a:ext uri="{FF2B5EF4-FFF2-40B4-BE49-F238E27FC236}">
                <a16:creationId xmlns:a16="http://schemas.microsoft.com/office/drawing/2014/main" id="{940C5180-2659-5842-8922-64CDEECAD77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0E41CB59-F7A3-774C-AB05-63DE6F06AF1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F5F1A6A8-1B5E-3A47-A57A-3AB08E88EA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1D2484-957D-2848-8FE5-F1CD2CA8DD07}" type="datetimeFigureOut">
              <a:rPr lang="de-DE" smtClean="0"/>
              <a:t>21.05.21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1479C70C-430E-F247-8C8B-8732C038B4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B0073752-F141-554A-94AA-7D44E392D6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5B04ED-E3E5-914D-B849-46A6447DA55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100391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91F34DB-3F64-0A4C-A031-0FFB180779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1CE4C62B-0B00-0143-9432-FB0813A9410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8D3C9367-6E92-B445-8E99-5D44056A2E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1D2484-957D-2848-8FE5-F1CD2CA8DD07}" type="datetimeFigureOut">
              <a:rPr lang="de-DE" smtClean="0"/>
              <a:t>21.05.21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29C9B046-46F2-1F4A-A0D4-1CA4CA1768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214EE73D-408F-2D40-AB07-274DF2B07D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5B04ED-E3E5-914D-B849-46A6447DA55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24772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1D16360-9923-3641-8D6B-81CF9CBF2A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13D97A34-7D4F-C447-A490-FAE54EF581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AF8BABAD-F5F7-C14B-BEB8-5FCFAD4505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1D2484-957D-2848-8FE5-F1CD2CA8DD07}" type="datetimeFigureOut">
              <a:rPr lang="de-DE" smtClean="0"/>
              <a:t>21.05.21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0F8D6456-BEF7-FA46-B075-B59874D5FA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397B767F-8CC1-3F46-82E3-30992B8E30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5B04ED-E3E5-914D-B849-46A6447DA55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128935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DC7AEF7-951C-8540-A9D7-A7814B8429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EBA7EB5E-CFA1-344D-AB65-18B9643F681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F69231D8-E0DF-CD4E-B289-06AC579EBB8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BF3C2108-B159-3941-A3C6-C4D104C10C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1D2484-957D-2848-8FE5-F1CD2CA8DD07}" type="datetimeFigureOut">
              <a:rPr lang="de-DE" smtClean="0"/>
              <a:t>21.05.21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FA317F2-7AF3-6843-8F16-A37D036665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86A4D874-AF78-8C49-BD33-2B5E5FE95E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5B04ED-E3E5-914D-B849-46A6447DA55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934802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323D4CF-86AD-B64A-B01C-8653F8FE18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6487D166-1D58-8143-9C3E-351D1FAFEC8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35026F17-C585-3E49-97A8-744BCCE56FA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74DDCDC4-70B0-354C-ACB8-579CD9E57A8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62015255-B0F8-1846-A549-05969A79D71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C64C71A1-AAC1-2E47-BA8C-8D0FEDE8CE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1D2484-957D-2848-8FE5-F1CD2CA8DD07}" type="datetimeFigureOut">
              <a:rPr lang="de-DE" smtClean="0"/>
              <a:t>21.05.21</a:t>
            </a:fld>
            <a:endParaRPr lang="de-DE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8027DEA9-3AE5-0545-9368-65A2868581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BD097386-8B27-2247-98A2-5042014ABB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5B04ED-E3E5-914D-B849-46A6447DA55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98154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D712619-6E6E-324D-A16B-59E994FFBF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D567F300-658F-204B-9C1E-7DD1DD3F68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1D2484-957D-2848-8FE5-F1CD2CA8DD07}" type="datetimeFigureOut">
              <a:rPr lang="de-DE" smtClean="0"/>
              <a:t>21.05.21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6B58EF62-8796-984A-8F48-2E6E5CF51F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62A04BA2-D341-3E43-B6F9-336D4F5060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5B04ED-E3E5-914D-B849-46A6447DA55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385486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D42AA99C-D599-5B46-8BF5-8791A52497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1D2484-957D-2848-8FE5-F1CD2CA8DD07}" type="datetimeFigureOut">
              <a:rPr lang="de-DE" smtClean="0"/>
              <a:t>21.05.21</a:t>
            </a:fld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7802D334-78BC-0B47-AFDA-902C6E4408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D66142B5-2529-014E-AB76-D6DE57B91A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5B04ED-E3E5-914D-B849-46A6447DA55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202228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B959FC1-C259-3944-8E78-2322AE819F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BA564A08-6FBC-D74D-8347-1D87E5D65AD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D2AAD3DD-E0DA-844D-BF62-150E9663767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A6EE44C6-7F88-804C-BD55-0D74CCAF76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1D2484-957D-2848-8FE5-F1CD2CA8DD07}" type="datetimeFigureOut">
              <a:rPr lang="de-DE" smtClean="0"/>
              <a:t>21.05.21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E592EBB4-B269-914C-9A38-7ED53D7C2F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654135ED-E6A4-2B49-9346-B7CAD10F12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5B04ED-E3E5-914D-B849-46A6447DA55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38631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7B71D18-818B-4340-9007-C1C7E3A007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8A5E3C79-C40D-7245-B3A0-CCF6761099D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988642D6-2549-C14B-88AF-0D7A399C66F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5B6960C3-A8D3-894C-9225-D225595156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1D2484-957D-2848-8FE5-F1CD2CA8DD07}" type="datetimeFigureOut">
              <a:rPr lang="de-DE" smtClean="0"/>
              <a:t>21.05.21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67B12949-6732-EA49-AC70-02798F06C1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922BE807-BBE8-144B-8AEB-26E34CF2CB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5B04ED-E3E5-914D-B849-46A6447DA55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591113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9529B86F-11DF-4946-A362-CB3DFAFED3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7CC116BF-6012-1E47-9196-A5606F34A79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74B248F9-042D-7041-9332-918B1627A48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1D2484-957D-2848-8FE5-F1CD2CA8DD07}" type="datetimeFigureOut">
              <a:rPr lang="de-DE" smtClean="0"/>
              <a:t>21.05.21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AFC3AA8C-F187-6243-81B3-0964A4002FE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3C4F3E66-C322-BD45-A3A4-054308FD9DA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5B04ED-E3E5-914D-B849-46A6447DA55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7193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>
            <a:extLst>
              <a:ext uri="{FF2B5EF4-FFF2-40B4-BE49-F238E27FC236}">
                <a16:creationId xmlns:a16="http://schemas.microsoft.com/office/drawing/2014/main" id="{196321F6-6D02-3040-A25A-58F21B3BAE53}"/>
              </a:ext>
            </a:extLst>
          </p:cNvPr>
          <p:cNvSpPr/>
          <p:nvPr/>
        </p:nvSpPr>
        <p:spPr>
          <a:xfrm>
            <a:off x="-57150" y="6177648"/>
            <a:ext cx="12306300" cy="693052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b="1" dirty="0">
                <a:latin typeface="Inconsolata" pitchFamily="49" charset="77"/>
                <a:ea typeface="Inconsolata" pitchFamily="49" charset="77"/>
              </a:rPr>
              <a:t>Vulkanismus</a:t>
            </a:r>
            <a:r>
              <a:rPr lang="de-DE" dirty="0">
                <a:latin typeface="Inconsolata" pitchFamily="49" charset="77"/>
                <a:ea typeface="Inconsolata" pitchFamily="49" charset="77"/>
              </a:rPr>
              <a:t> – magmatische Gesteine – Übersicht</a:t>
            </a:r>
          </a:p>
        </p:txBody>
      </p:sp>
      <p:sp>
        <p:nvSpPr>
          <p:cNvPr id="5" name="Inhaltsplatzhalter 4">
            <a:extLst>
              <a:ext uri="{FF2B5EF4-FFF2-40B4-BE49-F238E27FC236}">
                <a16:creationId xmlns:a16="http://schemas.microsoft.com/office/drawing/2014/main" id="{107C2FEC-0E13-9041-9617-C4E3FE4105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28352" y="1881948"/>
            <a:ext cx="4171682" cy="3094104"/>
          </a:xfrm>
        </p:spPr>
        <p:txBody>
          <a:bodyPr>
            <a:normAutofit/>
          </a:bodyPr>
          <a:lstStyle/>
          <a:p>
            <a:pPr>
              <a:lnSpc>
                <a:spcPct val="170000"/>
              </a:lnSpc>
            </a:pPr>
            <a:r>
              <a:rPr lang="de-DE" sz="2400" dirty="0">
                <a:latin typeface="Montserrat" pitchFamily="2" charset="77"/>
              </a:rPr>
              <a:t>Granit</a:t>
            </a:r>
          </a:p>
          <a:p>
            <a:pPr>
              <a:lnSpc>
                <a:spcPct val="170000"/>
              </a:lnSpc>
            </a:pPr>
            <a:r>
              <a:rPr lang="de-DE" sz="2400" dirty="0">
                <a:latin typeface="Montserrat" pitchFamily="2" charset="77"/>
              </a:rPr>
              <a:t>Gabbro</a:t>
            </a:r>
          </a:p>
          <a:p>
            <a:pPr>
              <a:lnSpc>
                <a:spcPct val="170000"/>
              </a:lnSpc>
            </a:pPr>
            <a:r>
              <a:rPr lang="de-DE" sz="2400" dirty="0">
                <a:latin typeface="Montserrat" pitchFamily="2" charset="77"/>
              </a:rPr>
              <a:t>Basalt</a:t>
            </a:r>
          </a:p>
          <a:p>
            <a:pPr>
              <a:lnSpc>
                <a:spcPct val="170000"/>
              </a:lnSpc>
            </a:pPr>
            <a:r>
              <a:rPr lang="de-DE" sz="2400" dirty="0">
                <a:latin typeface="Montserrat" pitchFamily="2" charset="77"/>
              </a:rPr>
              <a:t>Porphyr-</a:t>
            </a:r>
            <a:r>
              <a:rPr lang="de-DE" sz="2400" dirty="0" err="1">
                <a:latin typeface="Montserrat" pitchFamily="2" charset="77"/>
              </a:rPr>
              <a:t>Tuffe</a:t>
            </a:r>
            <a:r>
              <a:rPr lang="de-DE" sz="2400" dirty="0">
                <a:latin typeface="Montserrat" pitchFamily="2" charset="77"/>
              </a:rPr>
              <a:t> (</a:t>
            </a:r>
            <a:r>
              <a:rPr lang="de-DE" sz="2400" dirty="0" err="1">
                <a:latin typeface="Montserrat" pitchFamily="2" charset="77"/>
              </a:rPr>
              <a:t>Rhyolith</a:t>
            </a:r>
            <a:r>
              <a:rPr lang="de-DE" sz="2400" dirty="0">
                <a:latin typeface="Montserrat" pitchFamily="2" charset="77"/>
              </a:rPr>
              <a:t>)</a:t>
            </a:r>
          </a:p>
        </p:txBody>
      </p:sp>
      <p:sp>
        <p:nvSpPr>
          <p:cNvPr id="3" name="Rechteck 2">
            <a:extLst>
              <a:ext uri="{FF2B5EF4-FFF2-40B4-BE49-F238E27FC236}">
                <a16:creationId xmlns:a16="http://schemas.microsoft.com/office/drawing/2014/main" id="{3FCAFF6B-9022-4C46-ACC4-9E5EAB17017E}"/>
              </a:ext>
            </a:extLst>
          </p:cNvPr>
          <p:cNvSpPr/>
          <p:nvPr/>
        </p:nvSpPr>
        <p:spPr>
          <a:xfrm>
            <a:off x="7774547" y="2706815"/>
            <a:ext cx="2245217" cy="14443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70000"/>
              </a:lnSpc>
              <a:buFont typeface="Arial" panose="020B0604020202020204" pitchFamily="34" charset="0"/>
              <a:buChar char="•"/>
            </a:pPr>
            <a:r>
              <a:rPr lang="de-DE" dirty="0">
                <a:latin typeface="Montserrat" pitchFamily="2" charset="77"/>
              </a:rPr>
              <a:t>Asche</a:t>
            </a:r>
          </a:p>
          <a:p>
            <a:pPr marL="285750" indent="-285750">
              <a:lnSpc>
                <a:spcPct val="170000"/>
              </a:lnSpc>
              <a:buFont typeface="Arial" panose="020B0604020202020204" pitchFamily="34" charset="0"/>
              <a:buChar char="•"/>
            </a:pPr>
            <a:r>
              <a:rPr lang="de-DE" dirty="0">
                <a:latin typeface="Montserrat" pitchFamily="2" charset="77"/>
              </a:rPr>
              <a:t>Lapilli</a:t>
            </a:r>
          </a:p>
          <a:p>
            <a:pPr marL="285750" indent="-285750">
              <a:lnSpc>
                <a:spcPct val="170000"/>
              </a:lnSpc>
              <a:buFont typeface="Arial" panose="020B0604020202020204" pitchFamily="34" charset="0"/>
              <a:buChar char="•"/>
            </a:pPr>
            <a:r>
              <a:rPr lang="de-DE" dirty="0">
                <a:latin typeface="Montserrat" pitchFamily="2" charset="77"/>
              </a:rPr>
              <a:t>Bomben</a:t>
            </a:r>
          </a:p>
        </p:txBody>
      </p:sp>
    </p:spTree>
    <p:extLst>
      <p:ext uri="{BB962C8B-B14F-4D97-AF65-F5344CB8AC3E}">
        <p14:creationId xmlns:p14="http://schemas.microsoft.com/office/powerpoint/2010/main" val="15438125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feld 1">
            <a:extLst>
              <a:ext uri="{FF2B5EF4-FFF2-40B4-BE49-F238E27FC236}">
                <a16:creationId xmlns:a16="http://schemas.microsoft.com/office/drawing/2014/main" id="{D20D5D73-93AD-FE45-A640-756D5E54481D}"/>
              </a:ext>
            </a:extLst>
          </p:cNvPr>
          <p:cNvSpPr txBox="1"/>
          <p:nvPr/>
        </p:nvSpPr>
        <p:spPr>
          <a:xfrm>
            <a:off x="7267960" y="6581001"/>
            <a:ext cx="492404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>
                <a:latin typeface="Avenir Book" panose="02000503020000020003" pitchFamily="2" charset="0"/>
              </a:rPr>
              <a:t>https://</a:t>
            </a:r>
            <a:r>
              <a:rPr lang="de-DE" sz="1200" dirty="0" err="1">
                <a:latin typeface="Avenir Book" panose="02000503020000020003" pitchFamily="2" charset="0"/>
              </a:rPr>
              <a:t>de.wikipedia.org</a:t>
            </a:r>
            <a:r>
              <a:rPr lang="de-DE" sz="1200" dirty="0">
                <a:latin typeface="Avenir Book" panose="02000503020000020003" pitchFamily="2" charset="0"/>
              </a:rPr>
              <a:t>/</a:t>
            </a:r>
            <a:r>
              <a:rPr lang="de-DE" sz="1200" dirty="0" err="1">
                <a:latin typeface="Avenir Book" panose="02000503020000020003" pitchFamily="2" charset="0"/>
              </a:rPr>
              <a:t>wiki</a:t>
            </a:r>
            <a:r>
              <a:rPr lang="de-DE" sz="1200" dirty="0">
                <a:latin typeface="Avenir Book" panose="02000503020000020003" pitchFamily="2" charset="0"/>
              </a:rPr>
              <a:t>/</a:t>
            </a:r>
            <a:r>
              <a:rPr lang="de-DE" sz="1200" dirty="0" err="1">
                <a:latin typeface="Avenir Book" panose="02000503020000020003" pitchFamily="2" charset="0"/>
              </a:rPr>
              <a:t>Fraktionierte_Kristallisation</a:t>
            </a:r>
            <a:r>
              <a:rPr lang="de-DE" sz="1200" dirty="0">
                <a:latin typeface="Avenir Book" panose="02000503020000020003" pitchFamily="2" charset="0"/>
              </a:rPr>
              <a:t>_(Petrologie)</a:t>
            </a:r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2697FE29-8AF4-914E-9F30-B2D57431E65E}"/>
              </a:ext>
            </a:extLst>
          </p:cNvPr>
          <p:cNvSpPr txBox="1"/>
          <p:nvPr/>
        </p:nvSpPr>
        <p:spPr>
          <a:xfrm>
            <a:off x="2545492" y="1431192"/>
            <a:ext cx="2378549" cy="584775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de-DE" sz="1600" dirty="0">
                <a:latin typeface="Montserrat" pitchFamily="2" charset="77"/>
              </a:rPr>
              <a:t>Geschwindigkeit und Ort der Ablagerung</a:t>
            </a:r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FA6A9107-8238-244A-8331-4BFD54AC4872}"/>
              </a:ext>
            </a:extLst>
          </p:cNvPr>
          <p:cNvSpPr txBox="1"/>
          <p:nvPr/>
        </p:nvSpPr>
        <p:spPr>
          <a:xfrm>
            <a:off x="7267960" y="1431192"/>
            <a:ext cx="2288164" cy="584775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de-DE" sz="1600" dirty="0">
                <a:latin typeface="Montserrat" pitchFamily="2" charset="77"/>
              </a:rPr>
              <a:t>Zusammensetzung des Magmas</a:t>
            </a: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A7540D9E-32CD-0149-80F1-342D4BE18544}"/>
              </a:ext>
            </a:extLst>
          </p:cNvPr>
          <p:cNvSpPr/>
          <p:nvPr/>
        </p:nvSpPr>
        <p:spPr>
          <a:xfrm>
            <a:off x="-57150" y="6177648"/>
            <a:ext cx="12306300" cy="693052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b="1" dirty="0">
                <a:latin typeface="Inconsolata" pitchFamily="49" charset="77"/>
                <a:ea typeface="Inconsolata" pitchFamily="49" charset="77"/>
              </a:rPr>
              <a:t>Vulkanismus</a:t>
            </a:r>
            <a:r>
              <a:rPr lang="de-DE" dirty="0">
                <a:latin typeface="Inconsolata" pitchFamily="49" charset="77"/>
                <a:ea typeface="Inconsolata" pitchFamily="49" charset="77"/>
              </a:rPr>
              <a:t> – magmatische Gesteine - Unterschiede</a:t>
            </a:r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144F9517-07BF-FE44-97F2-362D4A3A1802}"/>
              </a:ext>
            </a:extLst>
          </p:cNvPr>
          <p:cNvSpPr txBox="1"/>
          <p:nvPr/>
        </p:nvSpPr>
        <p:spPr>
          <a:xfrm>
            <a:off x="4746933" y="3927530"/>
            <a:ext cx="2698133" cy="338554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de-DE" sz="1600" dirty="0">
                <a:latin typeface="Montserrat" pitchFamily="2" charset="77"/>
              </a:rPr>
              <a:t>Magmatische Gesteine</a:t>
            </a:r>
          </a:p>
        </p:txBody>
      </p:sp>
      <p:cxnSp>
        <p:nvCxnSpPr>
          <p:cNvPr id="9" name="Gerade Verbindung mit Pfeil 8">
            <a:extLst>
              <a:ext uri="{FF2B5EF4-FFF2-40B4-BE49-F238E27FC236}">
                <a16:creationId xmlns:a16="http://schemas.microsoft.com/office/drawing/2014/main" id="{C3B7BA98-78B9-6C4D-80C6-D8FBAD406F66}"/>
              </a:ext>
            </a:extLst>
          </p:cNvPr>
          <p:cNvCxnSpPr>
            <a:cxnSpLocks/>
          </p:cNvCxnSpPr>
          <p:nvPr/>
        </p:nvCxnSpPr>
        <p:spPr>
          <a:xfrm>
            <a:off x="4924041" y="2015967"/>
            <a:ext cx="425002" cy="170888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Gerade Verbindung mit Pfeil 9">
            <a:extLst>
              <a:ext uri="{FF2B5EF4-FFF2-40B4-BE49-F238E27FC236}">
                <a16:creationId xmlns:a16="http://schemas.microsoft.com/office/drawing/2014/main" id="{1B47F4D2-FF74-784B-A337-0FCA8DAC829B}"/>
              </a:ext>
            </a:extLst>
          </p:cNvPr>
          <p:cNvCxnSpPr>
            <a:cxnSpLocks/>
          </p:cNvCxnSpPr>
          <p:nvPr/>
        </p:nvCxnSpPr>
        <p:spPr>
          <a:xfrm flipH="1">
            <a:off x="6842958" y="2015967"/>
            <a:ext cx="425003" cy="170888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086073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feld 4">
            <a:extLst>
              <a:ext uri="{FF2B5EF4-FFF2-40B4-BE49-F238E27FC236}">
                <a16:creationId xmlns:a16="http://schemas.microsoft.com/office/drawing/2014/main" id="{34677906-C2E6-E840-A669-0DB3BD30AF95}"/>
              </a:ext>
            </a:extLst>
          </p:cNvPr>
          <p:cNvSpPr txBox="1"/>
          <p:nvPr/>
        </p:nvSpPr>
        <p:spPr>
          <a:xfrm>
            <a:off x="7267960" y="1380425"/>
            <a:ext cx="4185634" cy="33804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b="1" dirty="0">
                <a:latin typeface="Avenir Book" panose="02000503020000020003" pitchFamily="2" charset="0"/>
              </a:rPr>
              <a:t>Vulkanite</a:t>
            </a:r>
            <a:r>
              <a:rPr lang="de-DE" dirty="0">
                <a:latin typeface="Avenir Book" panose="02000503020000020003" pitchFamily="2" charset="0"/>
              </a:rPr>
              <a:t>: Das Magma erreicht die Erdoberfläche und die austretende Lava bildet einen Vulkanit (Erguss-, </a:t>
            </a:r>
            <a:r>
              <a:rPr lang="de-DE" dirty="0" err="1">
                <a:latin typeface="Avenir Book" panose="02000503020000020003" pitchFamily="2" charset="0"/>
              </a:rPr>
              <a:t>Extrusiv</a:t>
            </a:r>
            <a:r>
              <a:rPr lang="de-DE" dirty="0">
                <a:latin typeface="Avenir Book" panose="02000503020000020003" pitchFamily="2" charset="0"/>
              </a:rPr>
              <a:t>- oder Effusivgestein)</a:t>
            </a:r>
          </a:p>
          <a:p>
            <a:pPr>
              <a:lnSpc>
                <a:spcPct val="150000"/>
              </a:lnSpc>
            </a:pPr>
            <a:endParaRPr lang="de-DE" dirty="0">
              <a:latin typeface="Avenir Book" panose="02000503020000020003" pitchFamily="2" charset="0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b="1" dirty="0" err="1">
                <a:latin typeface="Avenir Book" panose="02000503020000020003" pitchFamily="2" charset="0"/>
              </a:rPr>
              <a:t>Plutonite</a:t>
            </a:r>
            <a:r>
              <a:rPr lang="de-DE" dirty="0">
                <a:latin typeface="Avenir Book" panose="02000503020000020003" pitchFamily="2" charset="0"/>
              </a:rPr>
              <a:t>: Das Magma erstarrt in der Kruste und bildet einen </a:t>
            </a:r>
            <a:r>
              <a:rPr lang="de-DE" dirty="0" err="1">
                <a:latin typeface="Avenir Book" panose="02000503020000020003" pitchFamily="2" charset="0"/>
              </a:rPr>
              <a:t>Plutonit</a:t>
            </a:r>
            <a:r>
              <a:rPr lang="de-DE" dirty="0">
                <a:latin typeface="Avenir Book" panose="02000503020000020003" pitchFamily="2" charset="0"/>
              </a:rPr>
              <a:t> (Tiefen- oder Intrusivgestein) </a:t>
            </a: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D20D5D73-93AD-FE45-A640-756D5E54481D}"/>
              </a:ext>
            </a:extLst>
          </p:cNvPr>
          <p:cNvSpPr txBox="1"/>
          <p:nvPr/>
        </p:nvSpPr>
        <p:spPr>
          <a:xfrm>
            <a:off x="7267960" y="6581001"/>
            <a:ext cx="492404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>
                <a:latin typeface="Avenir Book" panose="02000503020000020003" pitchFamily="2" charset="0"/>
              </a:rPr>
              <a:t>https://</a:t>
            </a:r>
            <a:r>
              <a:rPr lang="de-DE" sz="1200" dirty="0" err="1">
                <a:latin typeface="Avenir Book" panose="02000503020000020003" pitchFamily="2" charset="0"/>
              </a:rPr>
              <a:t>de.wikipedia.org</a:t>
            </a:r>
            <a:r>
              <a:rPr lang="de-DE" sz="1200" dirty="0">
                <a:latin typeface="Avenir Book" panose="02000503020000020003" pitchFamily="2" charset="0"/>
              </a:rPr>
              <a:t>/</a:t>
            </a:r>
            <a:r>
              <a:rPr lang="de-DE" sz="1200" dirty="0" err="1">
                <a:latin typeface="Avenir Book" panose="02000503020000020003" pitchFamily="2" charset="0"/>
              </a:rPr>
              <a:t>wiki</a:t>
            </a:r>
            <a:r>
              <a:rPr lang="de-DE" sz="1200" dirty="0">
                <a:latin typeface="Avenir Book" panose="02000503020000020003" pitchFamily="2" charset="0"/>
              </a:rPr>
              <a:t>/</a:t>
            </a:r>
            <a:r>
              <a:rPr lang="de-DE" sz="1200" dirty="0" err="1">
                <a:latin typeface="Avenir Book" panose="02000503020000020003" pitchFamily="2" charset="0"/>
              </a:rPr>
              <a:t>Fraktionierte_Kristallisation</a:t>
            </a:r>
            <a:r>
              <a:rPr lang="de-DE" sz="1200" dirty="0">
                <a:latin typeface="Avenir Book" panose="02000503020000020003" pitchFamily="2" charset="0"/>
              </a:rPr>
              <a:t>_(Petrologie)</a:t>
            </a:r>
          </a:p>
        </p:txBody>
      </p:sp>
      <p:sp>
        <p:nvSpPr>
          <p:cNvPr id="6" name="Rechteck 5">
            <a:extLst>
              <a:ext uri="{FF2B5EF4-FFF2-40B4-BE49-F238E27FC236}">
                <a16:creationId xmlns:a16="http://schemas.microsoft.com/office/drawing/2014/main" id="{657076E7-0BD9-C34D-B015-9222ABD1E90B}"/>
              </a:ext>
            </a:extLst>
          </p:cNvPr>
          <p:cNvSpPr/>
          <p:nvPr/>
        </p:nvSpPr>
        <p:spPr>
          <a:xfrm>
            <a:off x="-57150" y="6177648"/>
            <a:ext cx="12306300" cy="693052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b="1" dirty="0">
                <a:latin typeface="Inconsolata" pitchFamily="49" charset="77"/>
                <a:ea typeface="Inconsolata" pitchFamily="49" charset="77"/>
              </a:rPr>
              <a:t>Vulkanismus</a:t>
            </a:r>
            <a:r>
              <a:rPr lang="de-DE" dirty="0">
                <a:latin typeface="Inconsolata" pitchFamily="49" charset="77"/>
                <a:ea typeface="Inconsolata" pitchFamily="49" charset="77"/>
              </a:rPr>
              <a:t> – magmatische Gesteine – Geschwindigkeit und Ort</a:t>
            </a:r>
          </a:p>
        </p:txBody>
      </p:sp>
      <p:pic>
        <p:nvPicPr>
          <p:cNvPr id="1026" name="Picture 2" descr="Der Kreislauf der Gesteine ~ Geopark Westerwald-Lahn-Taunus">
            <a:extLst>
              <a:ext uri="{FF2B5EF4-FFF2-40B4-BE49-F238E27FC236}">
                <a16:creationId xmlns:a16="http://schemas.microsoft.com/office/drawing/2014/main" id="{29BE56C9-6EB6-EC48-BD63-0D8BAD0D99D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324" y="894252"/>
            <a:ext cx="6719574" cy="4352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26467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feld 1">
            <a:extLst>
              <a:ext uri="{FF2B5EF4-FFF2-40B4-BE49-F238E27FC236}">
                <a16:creationId xmlns:a16="http://schemas.microsoft.com/office/drawing/2014/main" id="{D20D5D73-93AD-FE45-A640-756D5E54481D}"/>
              </a:ext>
            </a:extLst>
          </p:cNvPr>
          <p:cNvSpPr txBox="1"/>
          <p:nvPr/>
        </p:nvSpPr>
        <p:spPr>
          <a:xfrm>
            <a:off x="7267960" y="6581001"/>
            <a:ext cx="492404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>
                <a:latin typeface="Avenir Book" panose="02000503020000020003" pitchFamily="2" charset="0"/>
              </a:rPr>
              <a:t>https://</a:t>
            </a:r>
            <a:r>
              <a:rPr lang="de-DE" sz="1200" dirty="0" err="1">
                <a:latin typeface="Avenir Book" panose="02000503020000020003" pitchFamily="2" charset="0"/>
              </a:rPr>
              <a:t>de.wikipedia.org</a:t>
            </a:r>
            <a:r>
              <a:rPr lang="de-DE" sz="1200" dirty="0">
                <a:latin typeface="Avenir Book" panose="02000503020000020003" pitchFamily="2" charset="0"/>
              </a:rPr>
              <a:t>/</a:t>
            </a:r>
            <a:r>
              <a:rPr lang="de-DE" sz="1200" dirty="0" err="1">
                <a:latin typeface="Avenir Book" panose="02000503020000020003" pitchFamily="2" charset="0"/>
              </a:rPr>
              <a:t>wiki</a:t>
            </a:r>
            <a:r>
              <a:rPr lang="de-DE" sz="1200" dirty="0">
                <a:latin typeface="Avenir Book" panose="02000503020000020003" pitchFamily="2" charset="0"/>
              </a:rPr>
              <a:t>/</a:t>
            </a:r>
            <a:r>
              <a:rPr lang="de-DE" sz="1200" dirty="0" err="1">
                <a:latin typeface="Avenir Book" panose="02000503020000020003" pitchFamily="2" charset="0"/>
              </a:rPr>
              <a:t>Fraktionierte_Kristallisation</a:t>
            </a:r>
            <a:r>
              <a:rPr lang="de-DE" sz="1200" dirty="0">
                <a:latin typeface="Avenir Book" panose="02000503020000020003" pitchFamily="2" charset="0"/>
              </a:rPr>
              <a:t>_(Petrologie)</a:t>
            </a:r>
          </a:p>
        </p:txBody>
      </p:sp>
      <p:pic>
        <p:nvPicPr>
          <p:cNvPr id="4" name="Grafik 3" descr="Ein Bild, das Text, Bilderrahmen enthält.&#10;&#10;Automatisch generierte Beschreibung">
            <a:extLst>
              <a:ext uri="{FF2B5EF4-FFF2-40B4-BE49-F238E27FC236}">
                <a16:creationId xmlns:a16="http://schemas.microsoft.com/office/drawing/2014/main" id="{7D8B8244-942D-0749-ADAB-8662F031051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4129" y="1302589"/>
            <a:ext cx="8303741" cy="3540623"/>
          </a:xfrm>
          <a:prstGeom prst="rect">
            <a:avLst/>
          </a:prstGeom>
        </p:spPr>
      </p:pic>
      <p:sp>
        <p:nvSpPr>
          <p:cNvPr id="6" name="Rechteck 5">
            <a:extLst>
              <a:ext uri="{FF2B5EF4-FFF2-40B4-BE49-F238E27FC236}">
                <a16:creationId xmlns:a16="http://schemas.microsoft.com/office/drawing/2014/main" id="{657076E7-0BD9-C34D-B015-9222ABD1E90B}"/>
              </a:ext>
            </a:extLst>
          </p:cNvPr>
          <p:cNvSpPr/>
          <p:nvPr/>
        </p:nvSpPr>
        <p:spPr>
          <a:xfrm>
            <a:off x="-57150" y="6177648"/>
            <a:ext cx="12306300" cy="693052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b="1" dirty="0">
                <a:latin typeface="Inconsolata" pitchFamily="49" charset="77"/>
                <a:ea typeface="Inconsolata" pitchFamily="49" charset="77"/>
              </a:rPr>
              <a:t>Vulkanismus</a:t>
            </a:r>
            <a:r>
              <a:rPr lang="de-DE" dirty="0">
                <a:latin typeface="Inconsolata" pitchFamily="49" charset="77"/>
                <a:ea typeface="Inconsolata" pitchFamily="49" charset="77"/>
              </a:rPr>
              <a:t> – magmatische Gesteine – Zusammensetzung</a:t>
            </a: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EC07BD7D-DD31-A94D-A588-AD0751B89D6F}"/>
              </a:ext>
            </a:extLst>
          </p:cNvPr>
          <p:cNvSpPr txBox="1"/>
          <p:nvPr/>
        </p:nvSpPr>
        <p:spPr>
          <a:xfrm>
            <a:off x="941976" y="3340268"/>
            <a:ext cx="1002153" cy="887422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de-DE" dirty="0" err="1">
                <a:latin typeface="Avenir Book" panose="02000503020000020003" pitchFamily="2" charset="0"/>
              </a:rPr>
              <a:t>mafisch</a:t>
            </a:r>
            <a:r>
              <a:rPr lang="de-DE" dirty="0">
                <a:latin typeface="Avenir Book" panose="02000503020000020003" pitchFamily="2" charset="0"/>
              </a:rPr>
              <a:t> basisch</a:t>
            </a:r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DDCF8ED3-A03F-164B-A1C8-3DDA482B0421}"/>
              </a:ext>
            </a:extLst>
          </p:cNvPr>
          <p:cNvSpPr txBox="1"/>
          <p:nvPr/>
        </p:nvSpPr>
        <p:spPr>
          <a:xfrm>
            <a:off x="10231057" y="1718088"/>
            <a:ext cx="1002153" cy="887422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de-DE" dirty="0" err="1">
                <a:latin typeface="Avenir Book" panose="02000503020000020003" pitchFamily="2" charset="0"/>
              </a:rPr>
              <a:t>felsisch</a:t>
            </a:r>
            <a:r>
              <a:rPr lang="de-DE" dirty="0">
                <a:latin typeface="Avenir Book" panose="02000503020000020003" pitchFamily="2" charset="0"/>
              </a:rPr>
              <a:t> sauer</a:t>
            </a:r>
          </a:p>
        </p:txBody>
      </p:sp>
    </p:spTree>
    <p:extLst>
      <p:ext uri="{BB962C8B-B14F-4D97-AF65-F5344CB8AC3E}">
        <p14:creationId xmlns:p14="http://schemas.microsoft.com/office/powerpoint/2010/main" val="2049060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feld 1">
            <a:extLst>
              <a:ext uri="{FF2B5EF4-FFF2-40B4-BE49-F238E27FC236}">
                <a16:creationId xmlns:a16="http://schemas.microsoft.com/office/drawing/2014/main" id="{D20D5D73-93AD-FE45-A640-756D5E54481D}"/>
              </a:ext>
            </a:extLst>
          </p:cNvPr>
          <p:cNvSpPr txBox="1"/>
          <p:nvPr/>
        </p:nvSpPr>
        <p:spPr>
          <a:xfrm>
            <a:off x="7267960" y="6581001"/>
            <a:ext cx="492404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>
                <a:latin typeface="Avenir Book" panose="02000503020000020003" pitchFamily="2" charset="0"/>
              </a:rPr>
              <a:t>https://</a:t>
            </a:r>
            <a:r>
              <a:rPr lang="de-DE" sz="1200" dirty="0" err="1">
                <a:latin typeface="Avenir Book" panose="02000503020000020003" pitchFamily="2" charset="0"/>
              </a:rPr>
              <a:t>de.wikipedia.org</a:t>
            </a:r>
            <a:r>
              <a:rPr lang="de-DE" sz="1200" dirty="0">
                <a:latin typeface="Avenir Book" panose="02000503020000020003" pitchFamily="2" charset="0"/>
              </a:rPr>
              <a:t>/</a:t>
            </a:r>
            <a:r>
              <a:rPr lang="de-DE" sz="1200" dirty="0" err="1">
                <a:latin typeface="Avenir Book" panose="02000503020000020003" pitchFamily="2" charset="0"/>
              </a:rPr>
              <a:t>wiki</a:t>
            </a:r>
            <a:r>
              <a:rPr lang="de-DE" sz="1200" dirty="0">
                <a:latin typeface="Avenir Book" panose="02000503020000020003" pitchFamily="2" charset="0"/>
              </a:rPr>
              <a:t>/</a:t>
            </a:r>
            <a:r>
              <a:rPr lang="de-DE" sz="1200" dirty="0" err="1">
                <a:latin typeface="Avenir Book" panose="02000503020000020003" pitchFamily="2" charset="0"/>
              </a:rPr>
              <a:t>Fraktionierte_Kristallisation</a:t>
            </a:r>
            <a:r>
              <a:rPr lang="de-DE" sz="1200" dirty="0">
                <a:latin typeface="Avenir Book" panose="02000503020000020003" pitchFamily="2" charset="0"/>
              </a:rPr>
              <a:t>_(Petrologie)</a:t>
            </a:r>
          </a:p>
        </p:txBody>
      </p:sp>
      <p:sp>
        <p:nvSpPr>
          <p:cNvPr id="6" name="Rechteck 5">
            <a:extLst>
              <a:ext uri="{FF2B5EF4-FFF2-40B4-BE49-F238E27FC236}">
                <a16:creationId xmlns:a16="http://schemas.microsoft.com/office/drawing/2014/main" id="{657076E7-0BD9-C34D-B015-9222ABD1E90B}"/>
              </a:ext>
            </a:extLst>
          </p:cNvPr>
          <p:cNvSpPr/>
          <p:nvPr/>
        </p:nvSpPr>
        <p:spPr>
          <a:xfrm>
            <a:off x="-57150" y="6177648"/>
            <a:ext cx="12306300" cy="693052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b="1" dirty="0">
                <a:latin typeface="Inconsolata" pitchFamily="49" charset="77"/>
                <a:ea typeface="Inconsolata" pitchFamily="49" charset="77"/>
              </a:rPr>
              <a:t>Vulkanismus</a:t>
            </a:r>
            <a:r>
              <a:rPr lang="de-DE" dirty="0">
                <a:latin typeface="Inconsolata" pitchFamily="49" charset="77"/>
                <a:ea typeface="Inconsolata" pitchFamily="49" charset="77"/>
              </a:rPr>
              <a:t> – magmatische Gesteine – </a:t>
            </a:r>
            <a:r>
              <a:rPr lang="de-DE" dirty="0" err="1">
                <a:latin typeface="Inconsolata" pitchFamily="49" charset="77"/>
                <a:ea typeface="Inconsolata" pitchFamily="49" charset="77"/>
              </a:rPr>
              <a:t>Tephra</a:t>
            </a:r>
            <a:endParaRPr lang="de-DE" dirty="0">
              <a:latin typeface="Inconsolata" pitchFamily="49" charset="77"/>
              <a:ea typeface="Inconsolata" pitchFamily="49" charset="77"/>
            </a:endParaRPr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FC508FFE-326D-D74E-8412-161A6DE510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07471" y="244699"/>
            <a:ext cx="7377057" cy="57956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60346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158</Words>
  <Application>Microsoft Macintosh PowerPoint</Application>
  <PresentationFormat>Breitbild</PresentationFormat>
  <Paragraphs>24</Paragraphs>
  <Slides>5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6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5</vt:i4>
      </vt:variant>
    </vt:vector>
  </HeadingPairs>
  <TitlesOfParts>
    <vt:vector size="12" baseType="lpstr">
      <vt:lpstr>Arial</vt:lpstr>
      <vt:lpstr>Avenir Book</vt:lpstr>
      <vt:lpstr>Calibri</vt:lpstr>
      <vt:lpstr>Calibri Light</vt:lpstr>
      <vt:lpstr>Inconsolata</vt:lpstr>
      <vt:lpstr>Montserrat</vt:lpstr>
      <vt:lpstr>Office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Thierry Jörin</dc:creator>
  <cp:lastModifiedBy>Thierry Jörin</cp:lastModifiedBy>
  <cp:revision>16</cp:revision>
  <dcterms:created xsi:type="dcterms:W3CDTF">2021-04-26T17:06:26Z</dcterms:created>
  <dcterms:modified xsi:type="dcterms:W3CDTF">2021-05-21T09:30:37Z</dcterms:modified>
</cp:coreProperties>
</file>