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60" r:id="rId4"/>
    <p:sldId id="267" r:id="rId5"/>
    <p:sldId id="259" r:id="rId6"/>
    <p:sldId id="268" r:id="rId7"/>
    <p:sldId id="269" r:id="rId8"/>
    <p:sldId id="261" r:id="rId9"/>
    <p:sldId id="270" r:id="rId10"/>
    <p:sldId id="262" r:id="rId11"/>
    <p:sldId id="263" r:id="rId12"/>
    <p:sldId id="271" r:id="rId13"/>
    <p:sldId id="264" r:id="rId14"/>
    <p:sldId id="265" r:id="rId15"/>
    <p:sldId id="266" r:id="rId1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20"/>
    <p:restoredTop sz="94577"/>
  </p:normalViewPr>
  <p:slideViewPr>
    <p:cSldViewPr snapToGrid="0" snapToObjects="1">
      <p:cViewPr varScale="1">
        <p:scale>
          <a:sx n="99" d="100"/>
          <a:sy n="99" d="100"/>
        </p:scale>
        <p:origin x="208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613B9C-A4C7-2F46-A266-6353D66809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6DF827A-1448-E540-8416-403D056B9F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27FE2A4-EF9A-C743-A821-17FDE5F0F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19.05.21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8A61566-7C34-4842-A22E-3CACB2AD7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90BCDA2-C571-A147-8AC7-5EC5EEA5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9326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23593F-A14E-4F44-BCD7-062BA5167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D5BF1D7-549D-2C4F-A872-9E6D9EB08C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DB23B1D-34BE-684D-B376-F74770AB2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19.05.21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A477D6-51F2-5A45-9A9E-90F32B596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D77C58C-D969-DE48-9EC9-0A487EF9E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083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40C5180-2659-5842-8922-64CDEECAD7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E41CB59-F7A3-774C-AB05-63DE6F06AF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5F1A6A8-1B5E-3A47-A57A-3AB08E88E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19.05.21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479C70C-430E-F247-8C8B-8732C038B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0073752-F141-554A-94AA-7D44E392D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0039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1F34DB-3F64-0A4C-A031-0FFB18077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CE4C62B-0B00-0143-9432-FB0813A941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D3C9367-6E92-B445-8E99-5D44056A2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19.05.21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C9B046-46F2-1F4A-A0D4-1CA4CA176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4EE73D-408F-2D40-AB07-274DF2B07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477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D16360-9923-3641-8D6B-81CF9CBF2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3D97A34-7D4F-C447-A490-FAE54EF581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8BABAD-F5F7-C14B-BEB8-5FCFAD450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19.05.21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F8D6456-BEF7-FA46-B075-B59874D5F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7B767F-8CC1-3F46-82E3-30992B8E3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2893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C7AEF7-951C-8540-A9D7-A7814B842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A7EB5E-CFA1-344D-AB65-18B9643F68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69231D8-E0DF-CD4E-B289-06AC579EBB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F3C2108-B159-3941-A3C6-C4D104C10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19.05.21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FA317F2-7AF3-6843-8F16-A37D0366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6A4D874-AF78-8C49-BD33-2B5E5FE9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348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23D4CF-86AD-B64A-B01C-8653F8FE1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487D166-1D58-8143-9C3E-351D1FAFE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5026F17-C585-3E49-97A8-744BCCE56F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4DDCDC4-70B0-354C-ACB8-579CD9E57A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2015255-B0F8-1846-A549-05969A79D7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64C71A1-AAC1-2E47-BA8C-8D0FEDE8C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19.05.21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027DEA9-3AE5-0545-9368-65A286858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D097386-8B27-2247-98A2-5042014AB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815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712619-6E6E-324D-A16B-59E994FFB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567F300-658F-204B-9C1E-7DD1DD3F6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19.05.21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B58EF62-8796-984A-8F48-2E6E5CF51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2A04BA2-D341-3E43-B6F9-336D4F506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8548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42AA99C-D599-5B46-8BF5-8791A5249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19.05.21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802D334-78BC-0B47-AFDA-902C6E440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66142B5-2529-014E-AB76-D6DE57B91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0222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959FC1-C259-3944-8E78-2322AE819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A564A08-6FBC-D74D-8347-1D87E5D65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2AAD3DD-E0DA-844D-BF62-150E966376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6EE44C6-7F88-804C-BD55-0D74CCAF7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19.05.21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592EBB4-B269-914C-9A38-7ED53D7C2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54135ED-E6A4-2B49-9346-B7CAD10F1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863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B71D18-818B-4340-9007-C1C7E3A0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A5E3C79-C40D-7245-B3A0-CCF6761099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88642D6-2549-C14B-88AF-0D7A399C6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B6960C3-A8D3-894C-9225-D22559515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19.05.21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7B12949-6732-EA49-AC70-02798F06C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22BE807-BBE8-144B-8AEB-26E34CF2C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9111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529B86F-11DF-4946-A362-CB3DFAFED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CC116BF-6012-1E47-9196-A5606F34A7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4B248F9-042D-7041-9332-918B1627A4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D2484-957D-2848-8FE5-F1CD2CA8DD07}" type="datetimeFigureOut">
              <a:rPr lang="de-DE" smtClean="0"/>
              <a:t>19.05.21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FC3AA8C-F187-6243-81B3-0964A4002F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4F3E66-C322-BD45-A3A4-054308FD9D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1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su8DPeer-o?start=6&amp;feature=oembed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2">
            <a:extLst>
              <a:ext uri="{FF2B5EF4-FFF2-40B4-BE49-F238E27FC236}">
                <a16:creationId xmlns:a16="http://schemas.microsoft.com/office/drawing/2014/main" id="{C36CBC0B-3115-ED41-B24C-227F1956AEC1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3" y="529828"/>
            <a:ext cx="11013434" cy="5264943"/>
          </a:xfrm>
          <a:prstGeom prst="rect">
            <a:avLst/>
          </a:prstGeom>
          <a:noFill/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196321F6-6D02-3040-A25A-58F21B3BAE53}"/>
              </a:ext>
            </a:extLst>
          </p:cNvPr>
          <p:cNvSpPr/>
          <p:nvPr/>
        </p:nvSpPr>
        <p:spPr>
          <a:xfrm>
            <a:off x="-57150" y="6190527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Vulkanarten – Hot Spot</a:t>
            </a:r>
          </a:p>
        </p:txBody>
      </p:sp>
    </p:spTree>
    <p:extLst>
      <p:ext uri="{BB962C8B-B14F-4D97-AF65-F5344CB8AC3E}">
        <p14:creationId xmlns:p14="http://schemas.microsoft.com/office/powerpoint/2010/main" val="15438125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34677906-C2E6-E840-A669-0DB3BD30AF95}"/>
              </a:ext>
            </a:extLst>
          </p:cNvPr>
          <p:cNvSpPr txBox="1"/>
          <p:nvPr/>
        </p:nvSpPr>
        <p:spPr>
          <a:xfrm>
            <a:off x="6482411" y="2570624"/>
            <a:ext cx="4820916" cy="1718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venir Book" panose="02000503020000020003" pitchFamily="2" charset="0"/>
              </a:rPr>
              <a:t>Wannen oder trichterförmige Krater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venir Book" panose="02000503020000020003" pitchFamily="2" charset="0"/>
              </a:rPr>
              <a:t>Entstanden durch Eruptionen ohne Magma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venir Book" panose="02000503020000020003" pitchFamily="2" charset="0"/>
              </a:rPr>
              <a:t>Explosion durch Wasserdruck</a:t>
            </a:r>
            <a:endParaRPr lang="de-DE" dirty="0">
              <a:latin typeface="Avenir Book" panose="02000503020000020003" pitchFamily="2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5F135DB-5B7F-AF4A-95B2-08F6C4E8BA1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930" y="2010902"/>
            <a:ext cx="4870963" cy="2836195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1F07853D-0801-864C-A90E-8A64A7F6B697}"/>
              </a:ext>
            </a:extLst>
          </p:cNvPr>
          <p:cNvSpPr/>
          <p:nvPr/>
        </p:nvSpPr>
        <p:spPr>
          <a:xfrm>
            <a:off x="-57150" y="6177648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</a:t>
            </a:r>
            <a:r>
              <a:rPr lang="de-DE" dirty="0">
                <a:latin typeface="Inconsolata" pitchFamily="49" charset="77"/>
                <a:ea typeface="Inconsolata" pitchFamily="49" charset="77"/>
                <a:cs typeface="InaiMathi" pitchFamily="2" charset="0"/>
              </a:rPr>
              <a:t>– Vulkanarten - Maar</a:t>
            </a:r>
          </a:p>
        </p:txBody>
      </p:sp>
    </p:spTree>
    <p:extLst>
      <p:ext uri="{BB962C8B-B14F-4D97-AF65-F5344CB8AC3E}">
        <p14:creationId xmlns:p14="http://schemas.microsoft.com/office/powerpoint/2010/main" val="291360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34677906-C2E6-E840-A669-0DB3BD30AF95}"/>
              </a:ext>
            </a:extLst>
          </p:cNvPr>
          <p:cNvSpPr txBox="1"/>
          <p:nvPr/>
        </p:nvSpPr>
        <p:spPr>
          <a:xfrm>
            <a:off x="1944129" y="4754767"/>
            <a:ext cx="8788005" cy="1302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venir Book" panose="02000503020000020003" pitchFamily="2" charset="0"/>
              </a:rPr>
              <a:t>während der Abkühlung und Erstarrung kristallisieren die einzelnen Minerale nacheinander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venir Book" panose="02000503020000020003" pitchFamily="2" charset="0"/>
              </a:rPr>
              <a:t>Die Mineralien werden physikalisch vom Magma getrennt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20D5D73-93AD-FE45-A640-756D5E54481D}"/>
              </a:ext>
            </a:extLst>
          </p:cNvPr>
          <p:cNvSpPr txBox="1"/>
          <p:nvPr/>
        </p:nvSpPr>
        <p:spPr>
          <a:xfrm>
            <a:off x="7267960" y="6581001"/>
            <a:ext cx="49240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latin typeface="Avenir Book" panose="02000503020000020003" pitchFamily="2" charset="0"/>
              </a:rPr>
              <a:t>https://</a:t>
            </a:r>
            <a:r>
              <a:rPr lang="de-DE" sz="1200" dirty="0" err="1">
                <a:latin typeface="Avenir Book" panose="02000503020000020003" pitchFamily="2" charset="0"/>
              </a:rPr>
              <a:t>de.wikipedia.org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wiki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Fraktionierte_Kristallisation</a:t>
            </a:r>
            <a:r>
              <a:rPr lang="de-DE" sz="1200" dirty="0">
                <a:latin typeface="Avenir Book" panose="02000503020000020003" pitchFamily="2" charset="0"/>
              </a:rPr>
              <a:t>_(Petrologie)</a:t>
            </a:r>
          </a:p>
        </p:txBody>
      </p:sp>
      <p:pic>
        <p:nvPicPr>
          <p:cNvPr id="4" name="Grafik 3" descr="Ein Bild, das Text, Bilderrahmen enthält.&#10;&#10;Automatisch generierte Beschreibung">
            <a:extLst>
              <a:ext uri="{FF2B5EF4-FFF2-40B4-BE49-F238E27FC236}">
                <a16:creationId xmlns:a16="http://schemas.microsoft.com/office/drawing/2014/main" id="{7D8B8244-942D-0749-ADAB-8662F0310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129" y="800312"/>
            <a:ext cx="8303741" cy="3540623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657076E7-0BD9-C34D-B015-9222ABD1E90B}"/>
              </a:ext>
            </a:extLst>
          </p:cNvPr>
          <p:cNvSpPr/>
          <p:nvPr/>
        </p:nvSpPr>
        <p:spPr>
          <a:xfrm>
            <a:off x="-57150" y="6177648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Vulkanarten – Magmatische Differentiation</a:t>
            </a:r>
          </a:p>
        </p:txBody>
      </p:sp>
    </p:spTree>
    <p:extLst>
      <p:ext uri="{BB962C8B-B14F-4D97-AF65-F5344CB8AC3E}">
        <p14:creationId xmlns:p14="http://schemas.microsoft.com/office/powerpoint/2010/main" val="381621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D20D5D73-93AD-FE45-A640-756D5E54481D}"/>
              </a:ext>
            </a:extLst>
          </p:cNvPr>
          <p:cNvSpPr txBox="1"/>
          <p:nvPr/>
        </p:nvSpPr>
        <p:spPr>
          <a:xfrm>
            <a:off x="7267960" y="6581001"/>
            <a:ext cx="49240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latin typeface="Avenir Book" panose="02000503020000020003" pitchFamily="2" charset="0"/>
              </a:rPr>
              <a:t>https://</a:t>
            </a:r>
            <a:r>
              <a:rPr lang="de-DE" sz="1200" dirty="0" err="1">
                <a:latin typeface="Avenir Book" panose="02000503020000020003" pitchFamily="2" charset="0"/>
              </a:rPr>
              <a:t>de.wikipedia.org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wiki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Fraktionierte_Kristallisation</a:t>
            </a:r>
            <a:r>
              <a:rPr lang="de-DE" sz="1200" dirty="0">
                <a:latin typeface="Avenir Book" panose="02000503020000020003" pitchFamily="2" charset="0"/>
              </a:rPr>
              <a:t>_(Petrologie)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697FE29-8AF4-914E-9F30-B2D57431E65E}"/>
              </a:ext>
            </a:extLst>
          </p:cNvPr>
          <p:cNvSpPr txBox="1"/>
          <p:nvPr/>
        </p:nvSpPr>
        <p:spPr>
          <a:xfrm>
            <a:off x="1965943" y="921741"/>
            <a:ext cx="27013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>
                <a:latin typeface="Montserrat" pitchFamily="2" charset="77"/>
              </a:rPr>
              <a:t>Explosive Eruption</a:t>
            </a:r>
          </a:p>
          <a:p>
            <a:endParaRPr lang="de-DE" sz="2000" b="1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7540D9E-32CD-0149-80F1-342D4BE18544}"/>
              </a:ext>
            </a:extLst>
          </p:cNvPr>
          <p:cNvSpPr/>
          <p:nvPr/>
        </p:nvSpPr>
        <p:spPr>
          <a:xfrm>
            <a:off x="-57150" y="6190527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Vulkanarten - Eruptionsarten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9B5E0DA-A19D-5C4D-8D2E-DC5C874CA0BE}"/>
              </a:ext>
            </a:extLst>
          </p:cNvPr>
          <p:cNvSpPr txBox="1"/>
          <p:nvPr/>
        </p:nvSpPr>
        <p:spPr>
          <a:xfrm>
            <a:off x="1661495" y="2015006"/>
            <a:ext cx="4820916" cy="2549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venir Book" panose="02000503020000020003" pitchFamily="2" charset="0"/>
              </a:rPr>
              <a:t>Zähflüssiges Magma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venir Book" panose="02000503020000020003" pitchFamily="2" charset="0"/>
              </a:rPr>
              <a:t>Viele Gase (aus Magma oder Meerwasser)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venir Book" panose="02000503020000020003" pitchFamily="2" charset="0"/>
              </a:rPr>
              <a:t>Hoher Druck, der sich aufbaut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venir Book" panose="02000503020000020003" pitchFamily="2" charset="0"/>
              </a:rPr>
              <a:t>Druck entlädt sich explosiv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>
                <a:latin typeface="Avenir Book" panose="02000503020000020003" pitchFamily="2" charset="0"/>
              </a:rPr>
              <a:t>Tephrafall</a:t>
            </a:r>
            <a:r>
              <a:rPr lang="de-DE" dirty="0">
                <a:latin typeface="Avenir Book" panose="02000503020000020003" pitchFamily="2" charset="0"/>
              </a:rPr>
              <a:t> und Aschewolken bis 40 km Höhe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EF668298-CEB5-BE4E-819D-654CA9A08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943" y="1416549"/>
            <a:ext cx="8500057" cy="4578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5BA4E264-60B0-2042-BB6C-E0F46E05FF0C}"/>
              </a:ext>
            </a:extLst>
          </p:cNvPr>
          <p:cNvSpPr txBox="1"/>
          <p:nvPr/>
        </p:nvSpPr>
        <p:spPr>
          <a:xfrm>
            <a:off x="1738648" y="14424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310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D20D5D73-93AD-FE45-A640-756D5E54481D}"/>
              </a:ext>
            </a:extLst>
          </p:cNvPr>
          <p:cNvSpPr txBox="1"/>
          <p:nvPr/>
        </p:nvSpPr>
        <p:spPr>
          <a:xfrm>
            <a:off x="7267960" y="6581001"/>
            <a:ext cx="49240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latin typeface="Avenir Book" panose="02000503020000020003" pitchFamily="2" charset="0"/>
              </a:rPr>
              <a:t>https://</a:t>
            </a:r>
            <a:r>
              <a:rPr lang="de-DE" sz="1200" dirty="0" err="1">
                <a:latin typeface="Avenir Book" panose="02000503020000020003" pitchFamily="2" charset="0"/>
              </a:rPr>
              <a:t>de.wikipedia.org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wiki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Fraktionierte_Kristallisation</a:t>
            </a:r>
            <a:r>
              <a:rPr lang="de-DE" sz="1200" dirty="0">
                <a:latin typeface="Avenir Book" panose="02000503020000020003" pitchFamily="2" charset="0"/>
              </a:rPr>
              <a:t>_(Petrologie)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697FE29-8AF4-914E-9F30-B2D57431E65E}"/>
              </a:ext>
            </a:extLst>
          </p:cNvPr>
          <p:cNvSpPr txBox="1"/>
          <p:nvPr/>
        </p:nvSpPr>
        <p:spPr>
          <a:xfrm>
            <a:off x="1965943" y="921741"/>
            <a:ext cx="27013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>
                <a:latin typeface="Montserrat" pitchFamily="2" charset="77"/>
              </a:rPr>
              <a:t>Explosive Eruption</a:t>
            </a:r>
          </a:p>
          <a:p>
            <a:endParaRPr lang="de-DE" sz="2000" b="1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A6A9107-8238-244A-8331-4BFD54AC4872}"/>
              </a:ext>
            </a:extLst>
          </p:cNvPr>
          <p:cNvSpPr txBox="1"/>
          <p:nvPr/>
        </p:nvSpPr>
        <p:spPr>
          <a:xfrm>
            <a:off x="7524678" y="921741"/>
            <a:ext cx="25026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>
                <a:latin typeface="Montserrat" pitchFamily="2" charset="77"/>
              </a:rPr>
              <a:t>Effusive Eruption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7540D9E-32CD-0149-80F1-342D4BE18544}"/>
              </a:ext>
            </a:extLst>
          </p:cNvPr>
          <p:cNvSpPr/>
          <p:nvPr/>
        </p:nvSpPr>
        <p:spPr>
          <a:xfrm>
            <a:off x="-57150" y="6190527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Vulkanarten - Eruptionsarten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F4002F0-0BA8-AA4B-A2EC-71D0533FFB6F}"/>
              </a:ext>
            </a:extLst>
          </p:cNvPr>
          <p:cNvSpPr txBox="1"/>
          <p:nvPr/>
        </p:nvSpPr>
        <p:spPr>
          <a:xfrm>
            <a:off x="6482411" y="2015007"/>
            <a:ext cx="4820916" cy="2549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venir Book" panose="02000503020000020003" pitchFamily="2" charset="0"/>
              </a:rPr>
              <a:t>Dünnflüssiges Magma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venir Book" panose="02000503020000020003" pitchFamily="2" charset="0"/>
              </a:rPr>
              <a:t>Wenig Gase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venir Book" panose="02000503020000020003" pitchFamily="2" charset="0"/>
              </a:rPr>
              <a:t>Wenig Druck, der sich aufbaut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venir Book" panose="02000503020000020003" pitchFamily="2" charset="0"/>
              </a:rPr>
              <a:t>relativ ruhiger Ausbruch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venir Book" panose="02000503020000020003" pitchFamily="2" charset="0"/>
              </a:rPr>
              <a:t>Lavaströme können </a:t>
            </a:r>
            <a:r>
              <a:rPr lang="de-DE" dirty="0" err="1">
                <a:latin typeface="Avenir Book" panose="02000503020000020003" pitchFamily="2" charset="0"/>
              </a:rPr>
              <a:t>fliessend</a:t>
            </a:r>
            <a:r>
              <a:rPr lang="de-DE" dirty="0">
                <a:latin typeface="Avenir Book" panose="02000503020000020003" pitchFamily="2" charset="0"/>
              </a:rPr>
              <a:t> weite Strecken zurücklegen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9B5E0DA-A19D-5C4D-8D2E-DC5C874CA0BE}"/>
              </a:ext>
            </a:extLst>
          </p:cNvPr>
          <p:cNvSpPr txBox="1"/>
          <p:nvPr/>
        </p:nvSpPr>
        <p:spPr>
          <a:xfrm>
            <a:off x="1661495" y="2015006"/>
            <a:ext cx="4820916" cy="2549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venir Book" panose="02000503020000020003" pitchFamily="2" charset="0"/>
              </a:rPr>
              <a:t>Zähflüssiges Magma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venir Book" panose="02000503020000020003" pitchFamily="2" charset="0"/>
              </a:rPr>
              <a:t>Viele Gase (aus Magma oder Meerwasser)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venir Book" panose="02000503020000020003" pitchFamily="2" charset="0"/>
              </a:rPr>
              <a:t>Hoher Druck, der sich aufbaut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Avenir Book" panose="02000503020000020003" pitchFamily="2" charset="0"/>
              </a:rPr>
              <a:t>Druck entlädt sich explosiv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>
                <a:latin typeface="Avenir Book" panose="02000503020000020003" pitchFamily="2" charset="0"/>
              </a:rPr>
              <a:t>Tephrafall</a:t>
            </a:r>
            <a:r>
              <a:rPr lang="de-DE" dirty="0">
                <a:latin typeface="Avenir Book" panose="02000503020000020003" pitchFamily="2" charset="0"/>
              </a:rPr>
              <a:t> und Aschewolken bis 40 km Höhe</a:t>
            </a:r>
          </a:p>
        </p:txBody>
      </p:sp>
    </p:spTree>
    <p:extLst>
      <p:ext uri="{BB962C8B-B14F-4D97-AF65-F5344CB8AC3E}">
        <p14:creationId xmlns:p14="http://schemas.microsoft.com/office/powerpoint/2010/main" val="360860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D20D5D73-93AD-FE45-A640-756D5E54481D}"/>
              </a:ext>
            </a:extLst>
          </p:cNvPr>
          <p:cNvSpPr txBox="1"/>
          <p:nvPr/>
        </p:nvSpPr>
        <p:spPr>
          <a:xfrm>
            <a:off x="7267960" y="6581001"/>
            <a:ext cx="49240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latin typeface="Avenir Book" panose="02000503020000020003" pitchFamily="2" charset="0"/>
              </a:rPr>
              <a:t>https://</a:t>
            </a:r>
            <a:r>
              <a:rPr lang="de-DE" sz="1200" dirty="0" err="1">
                <a:latin typeface="Avenir Book" panose="02000503020000020003" pitchFamily="2" charset="0"/>
              </a:rPr>
              <a:t>de.wikipedia.org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wiki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Fraktionierte_Kristallisation</a:t>
            </a:r>
            <a:r>
              <a:rPr lang="de-DE" sz="1200" dirty="0">
                <a:latin typeface="Avenir Book" panose="02000503020000020003" pitchFamily="2" charset="0"/>
              </a:rPr>
              <a:t>_(Petrologie)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7540D9E-32CD-0149-80F1-342D4BE18544}"/>
              </a:ext>
            </a:extLst>
          </p:cNvPr>
          <p:cNvSpPr/>
          <p:nvPr/>
        </p:nvSpPr>
        <p:spPr>
          <a:xfrm>
            <a:off x="-57150" y="6190527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Vulkanarten – Pyroklastische Ströme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3863E75-4B6E-AE4F-B916-DAF968CF8FB5}"/>
              </a:ext>
            </a:extLst>
          </p:cNvPr>
          <p:cNvSpPr txBox="1"/>
          <p:nvPr/>
        </p:nvSpPr>
        <p:spPr>
          <a:xfrm>
            <a:off x="7581038" y="1206221"/>
            <a:ext cx="4076700" cy="3795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>
                <a:latin typeface="Avenir Book" panose="02000503020000020003" pitchFamily="2" charset="0"/>
              </a:rPr>
              <a:t>Viele Erscheinungsformen des Vulkanismus bergen ein </a:t>
            </a:r>
            <a:r>
              <a:rPr lang="de-DE" dirty="0" err="1">
                <a:latin typeface="Avenir Book" panose="02000503020000020003" pitchFamily="2" charset="0"/>
              </a:rPr>
              <a:t>grosses</a:t>
            </a:r>
            <a:r>
              <a:rPr lang="de-DE" dirty="0">
                <a:latin typeface="Avenir Book" panose="02000503020000020003" pitchFamily="2" charset="0"/>
              </a:rPr>
              <a:t> Gefahrenpotential. Besonders destruktiv und gefährlich sind die pyroklastischen Ströme. Sie treten oft plötzlich und unvermittelt auf, haben eine </a:t>
            </a:r>
            <a:r>
              <a:rPr lang="de-DE" dirty="0" err="1">
                <a:latin typeface="Avenir Book" panose="02000503020000020003" pitchFamily="2" charset="0"/>
              </a:rPr>
              <a:t>grosse</a:t>
            </a:r>
            <a:r>
              <a:rPr lang="de-DE" dirty="0">
                <a:latin typeface="Avenir Book" panose="02000503020000020003" pitchFamily="2" charset="0"/>
              </a:rPr>
              <a:t> Reichweite, erreichen hohe Geschwindigkeiten und sind beinahe lautlos.</a:t>
            </a:r>
          </a:p>
        </p:txBody>
      </p:sp>
      <p:pic>
        <p:nvPicPr>
          <p:cNvPr id="12" name="Onlinemedien 11" descr="Sinabung: pyroclastic flows with twister and volcanic lightning">
            <a:hlinkClick r:id="" action="ppaction://media"/>
            <a:extLst>
              <a:ext uri="{FF2B5EF4-FFF2-40B4-BE49-F238E27FC236}">
                <a16:creationId xmlns:a16="http://schemas.microsoft.com/office/drawing/2014/main" id="{1A2EF179-E7B0-0045-9C15-5ED417AB8E4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49533" y="1206221"/>
            <a:ext cx="6718427" cy="379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31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D20D5D73-93AD-FE45-A640-756D5E54481D}"/>
              </a:ext>
            </a:extLst>
          </p:cNvPr>
          <p:cNvSpPr txBox="1"/>
          <p:nvPr/>
        </p:nvSpPr>
        <p:spPr>
          <a:xfrm>
            <a:off x="7267960" y="6581001"/>
            <a:ext cx="49240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latin typeface="Avenir Book" panose="02000503020000020003" pitchFamily="2" charset="0"/>
              </a:rPr>
              <a:t>https://</a:t>
            </a:r>
            <a:r>
              <a:rPr lang="de-DE" sz="1200" dirty="0" err="1">
                <a:latin typeface="Avenir Book" panose="02000503020000020003" pitchFamily="2" charset="0"/>
              </a:rPr>
              <a:t>de.wikipedia.org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wiki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Fraktionierte_Kristallisation</a:t>
            </a:r>
            <a:r>
              <a:rPr lang="de-DE" sz="1200" dirty="0">
                <a:latin typeface="Avenir Book" panose="02000503020000020003" pitchFamily="2" charset="0"/>
              </a:rPr>
              <a:t>_(Petrologie)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7540D9E-32CD-0149-80F1-342D4BE18544}"/>
              </a:ext>
            </a:extLst>
          </p:cNvPr>
          <p:cNvSpPr/>
          <p:nvPr/>
        </p:nvSpPr>
        <p:spPr>
          <a:xfrm>
            <a:off x="-57150" y="6190527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Vulkanarten - Quiz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14B5417-1B63-AB49-9325-77E2E6D15A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5925" y="1323686"/>
            <a:ext cx="3740150" cy="374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56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2">
            <a:extLst>
              <a:ext uri="{FF2B5EF4-FFF2-40B4-BE49-F238E27FC236}">
                <a16:creationId xmlns:a16="http://schemas.microsoft.com/office/drawing/2014/main" id="{C36CBC0B-3115-ED41-B24C-227F1956AEC1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3" y="796528"/>
            <a:ext cx="4664184" cy="2229701"/>
          </a:xfrm>
          <a:prstGeom prst="rect">
            <a:avLst/>
          </a:prstGeom>
          <a:noFill/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C9B4CD8A-2ACA-D343-A89C-8E4498976B53}"/>
              </a:ext>
            </a:extLst>
          </p:cNvPr>
          <p:cNvSpPr txBox="1"/>
          <p:nvPr/>
        </p:nvSpPr>
        <p:spPr>
          <a:xfrm>
            <a:off x="589284" y="3244334"/>
            <a:ext cx="4820916" cy="2549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venir Book" panose="02000503020000020003" pitchFamily="2" charset="0"/>
              </a:rPr>
              <a:t>Grossteil der Vulkanausbrüche findet entlang der Plattengrenzen statt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venir Book" panose="02000503020000020003" pitchFamily="2" charset="0"/>
              </a:rPr>
              <a:t>Es gibt aber auch Vulkanketten, die sich über „Hot Spots“ (z.B. Hawaii)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venir Book" panose="02000503020000020003" pitchFamily="2" charset="0"/>
              </a:rPr>
              <a:t>Je nach Zusammensetzung des Magmas entstehen unterschiedliche Vulkanarten</a:t>
            </a:r>
            <a:endParaRPr lang="de-DE" dirty="0">
              <a:latin typeface="Avenir Book" panose="02000503020000020003" pitchFamily="2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F02EA63-DF09-C44F-97FD-F10756DFB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384" y="2404276"/>
            <a:ext cx="3047129" cy="179442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37A4326-B29F-5340-8D27-29AEE5D1DB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3604" y="4519042"/>
            <a:ext cx="2706688" cy="1576248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D2F55E4-F673-8140-B72D-331FF9D169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9777" y="4258254"/>
            <a:ext cx="3169939" cy="1796864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9C4FEED-8C0F-764B-93FA-C180436160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6575" y="436744"/>
            <a:ext cx="2806700" cy="163449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C4CDDDB-009B-C94B-8C37-A9DE34D8AF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74489" y="2231258"/>
            <a:ext cx="2679550" cy="178111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5277C0C4-0097-C54F-B8E8-DD9B90274F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84740" y="374836"/>
            <a:ext cx="2862263" cy="1796865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2DA22C2B-0FED-6047-AD67-4C777E8C09F7}"/>
              </a:ext>
            </a:extLst>
          </p:cNvPr>
          <p:cNvSpPr/>
          <p:nvPr/>
        </p:nvSpPr>
        <p:spPr>
          <a:xfrm>
            <a:off x="-57150" y="6190527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Vulkanarten</a:t>
            </a:r>
          </a:p>
        </p:txBody>
      </p:sp>
    </p:spTree>
    <p:extLst>
      <p:ext uri="{BB962C8B-B14F-4D97-AF65-F5344CB8AC3E}">
        <p14:creationId xmlns:p14="http://schemas.microsoft.com/office/powerpoint/2010/main" val="223263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34677906-C2E6-E840-A669-0DB3BD30AF95}"/>
              </a:ext>
            </a:extLst>
          </p:cNvPr>
          <p:cNvSpPr txBox="1"/>
          <p:nvPr/>
        </p:nvSpPr>
        <p:spPr>
          <a:xfrm>
            <a:off x="6568892" y="2570623"/>
            <a:ext cx="4820916" cy="1718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venir Book" panose="02000503020000020003" pitchFamily="2" charset="0"/>
              </a:rPr>
              <a:t>Sehr breite Basis und flache Spitze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venir Book" panose="02000503020000020003" pitchFamily="2" charset="0"/>
              </a:rPr>
              <a:t>Dünnflüssiges Magma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venir Book" panose="02000503020000020003" pitchFamily="2" charset="0"/>
              </a:rPr>
              <a:t>Aufgebaut durch Lavaschichten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venir Book" panose="02000503020000020003" pitchFamily="2" charset="0"/>
              </a:rPr>
              <a:t>Effusive Eruptionen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23B8BAA-4E5C-7E41-A674-97E564D3790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92" y="1796353"/>
            <a:ext cx="5608917" cy="3265293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D3064D9C-3497-754D-9552-05140043B3E8}"/>
              </a:ext>
            </a:extLst>
          </p:cNvPr>
          <p:cNvSpPr/>
          <p:nvPr/>
        </p:nvSpPr>
        <p:spPr>
          <a:xfrm>
            <a:off x="-57150" y="6177648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Vulkanarten – Schildvulkan </a:t>
            </a:r>
          </a:p>
        </p:txBody>
      </p:sp>
    </p:spTree>
    <p:extLst>
      <p:ext uri="{BB962C8B-B14F-4D97-AF65-F5344CB8AC3E}">
        <p14:creationId xmlns:p14="http://schemas.microsoft.com/office/powerpoint/2010/main" val="107395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F23B8BAA-4E5C-7E41-A674-97E564D3790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92" y="1796353"/>
            <a:ext cx="5608917" cy="3265293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D3064D9C-3497-754D-9552-05140043B3E8}"/>
              </a:ext>
            </a:extLst>
          </p:cNvPr>
          <p:cNvSpPr/>
          <p:nvPr/>
        </p:nvSpPr>
        <p:spPr>
          <a:xfrm>
            <a:off x="-57150" y="6177648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Vulkanarten – Schildvulkan </a:t>
            </a:r>
          </a:p>
        </p:txBody>
      </p:sp>
      <p:pic>
        <p:nvPicPr>
          <p:cNvPr id="1026" name="Picture 2" descr="Schildvulkan – Wikipedia">
            <a:extLst>
              <a:ext uri="{FF2B5EF4-FFF2-40B4-BE49-F238E27FC236}">
                <a16:creationId xmlns:a16="http://schemas.microsoft.com/office/drawing/2014/main" id="{FE569C16-BB94-EE40-B00F-F27376219F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109" y="1739203"/>
            <a:ext cx="5229427" cy="322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CB29B382-998E-EB4A-9397-6A627601571E}"/>
              </a:ext>
            </a:extLst>
          </p:cNvPr>
          <p:cNvSpPr txBox="1"/>
          <p:nvPr/>
        </p:nvSpPr>
        <p:spPr>
          <a:xfrm>
            <a:off x="6378174" y="1369871"/>
            <a:ext cx="1810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>
                <a:latin typeface="Montserrat" pitchFamily="2" charset="77"/>
              </a:rPr>
              <a:t>Skjaldbreiður</a:t>
            </a:r>
            <a:endParaRPr lang="de-DE" b="1" dirty="0">
              <a:latin typeface="Montserrat" pitchFamily="2" charset="77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3227CC3-D07E-A64E-A708-AC41794A4D63}"/>
              </a:ext>
            </a:extLst>
          </p:cNvPr>
          <p:cNvSpPr txBox="1"/>
          <p:nvPr/>
        </p:nvSpPr>
        <p:spPr>
          <a:xfrm>
            <a:off x="7514085" y="4927447"/>
            <a:ext cx="412645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dirty="0">
                <a:latin typeface="Montserrat" pitchFamily="2" charset="77"/>
              </a:rPr>
              <a:t>https://</a:t>
            </a:r>
            <a:r>
              <a:rPr lang="de-DE" sz="700" dirty="0" err="1">
                <a:latin typeface="Montserrat" pitchFamily="2" charset="77"/>
              </a:rPr>
              <a:t>de.wikipedia.org</a:t>
            </a:r>
            <a:r>
              <a:rPr lang="de-DE" sz="700" dirty="0">
                <a:latin typeface="Montserrat" pitchFamily="2" charset="77"/>
              </a:rPr>
              <a:t>/</a:t>
            </a:r>
            <a:r>
              <a:rPr lang="de-DE" sz="700" dirty="0" err="1">
                <a:latin typeface="Montserrat" pitchFamily="2" charset="77"/>
              </a:rPr>
              <a:t>wiki</a:t>
            </a:r>
            <a:r>
              <a:rPr lang="de-DE" sz="700" dirty="0">
                <a:latin typeface="Montserrat" pitchFamily="2" charset="77"/>
              </a:rPr>
              <a:t>/Schildvulkan#/</a:t>
            </a:r>
            <a:r>
              <a:rPr lang="de-DE" sz="700" dirty="0" err="1">
                <a:latin typeface="Montserrat" pitchFamily="2" charset="77"/>
              </a:rPr>
              <a:t>media</a:t>
            </a:r>
            <a:r>
              <a:rPr lang="de-DE" sz="700" dirty="0">
                <a:latin typeface="Montserrat" pitchFamily="2" charset="77"/>
              </a:rPr>
              <a:t>/Datei:Skjaldbreidur_Herbst_2004.jpg</a:t>
            </a:r>
          </a:p>
        </p:txBody>
      </p:sp>
    </p:spTree>
    <p:extLst>
      <p:ext uri="{BB962C8B-B14F-4D97-AF65-F5344CB8AC3E}">
        <p14:creationId xmlns:p14="http://schemas.microsoft.com/office/powerpoint/2010/main" val="22069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EC91EE62-51ED-6C4A-97F2-8A35EE9CD381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37" y="1574770"/>
            <a:ext cx="5921572" cy="370845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4677906-C2E6-E840-A669-0DB3BD30AF95}"/>
              </a:ext>
            </a:extLst>
          </p:cNvPr>
          <p:cNvSpPr txBox="1"/>
          <p:nvPr/>
        </p:nvSpPr>
        <p:spPr>
          <a:xfrm>
            <a:off x="6411109" y="2362874"/>
            <a:ext cx="4820916" cy="2133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venir Book" panose="02000503020000020003" pitchFamily="2" charset="0"/>
              </a:rPr>
              <a:t>Steile Hänge und grosse Krater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venir Book" panose="02000503020000020003" pitchFamily="2" charset="0"/>
              </a:rPr>
              <a:t>Aufbau durch Schichten von Asche und Lava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venir Book" panose="02000503020000020003" pitchFamily="2" charset="0"/>
              </a:rPr>
              <a:t>Magma normalerweise sehr zähflüssig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venir Book" panose="02000503020000020003" pitchFamily="2" charset="0"/>
              </a:rPr>
              <a:t>Explosive Eruptionen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9DC917B9-12DB-224F-B728-3470A30E3B25}"/>
              </a:ext>
            </a:extLst>
          </p:cNvPr>
          <p:cNvSpPr/>
          <p:nvPr/>
        </p:nvSpPr>
        <p:spPr>
          <a:xfrm>
            <a:off x="-57150" y="6190527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Vulkanarten – Schichtvulkan</a:t>
            </a:r>
          </a:p>
        </p:txBody>
      </p:sp>
    </p:spTree>
    <p:extLst>
      <p:ext uri="{BB962C8B-B14F-4D97-AF65-F5344CB8AC3E}">
        <p14:creationId xmlns:p14="http://schemas.microsoft.com/office/powerpoint/2010/main" val="185896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EC91EE62-51ED-6C4A-97F2-8A35EE9CD381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37" y="1574770"/>
            <a:ext cx="5921572" cy="3708459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9DC917B9-12DB-224F-B728-3470A30E3B25}"/>
              </a:ext>
            </a:extLst>
          </p:cNvPr>
          <p:cNvSpPr/>
          <p:nvPr/>
        </p:nvSpPr>
        <p:spPr>
          <a:xfrm>
            <a:off x="-57150" y="6190527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Vulkanarten – Schichtvulkan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9A4C524-70AB-F84D-97F1-05F26D2D3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109" y="1749409"/>
            <a:ext cx="5038769" cy="335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C66863B-9F6E-B24A-9A31-1007C70907A1}"/>
              </a:ext>
            </a:extLst>
          </p:cNvPr>
          <p:cNvSpPr txBox="1"/>
          <p:nvPr/>
        </p:nvSpPr>
        <p:spPr>
          <a:xfrm>
            <a:off x="10137083" y="5144727"/>
            <a:ext cx="13127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Foto: </a:t>
            </a:r>
            <a:r>
              <a:rPr lang="ja-JP" altLang="de-DE" sz="1200"/>
              <a:t>名古屋太郎</a:t>
            </a:r>
            <a:endParaRPr lang="de-DE" sz="1200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179A5434-1857-8347-A39F-BCA827A3430A}"/>
              </a:ext>
            </a:extLst>
          </p:cNvPr>
          <p:cNvSpPr txBox="1"/>
          <p:nvPr/>
        </p:nvSpPr>
        <p:spPr>
          <a:xfrm>
            <a:off x="6378174" y="1369871"/>
            <a:ext cx="1487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Montserrat" pitchFamily="2" charset="77"/>
              </a:rPr>
              <a:t>Mount Fuji</a:t>
            </a:r>
          </a:p>
        </p:txBody>
      </p:sp>
    </p:spTree>
    <p:extLst>
      <p:ext uri="{BB962C8B-B14F-4D97-AF65-F5344CB8AC3E}">
        <p14:creationId xmlns:p14="http://schemas.microsoft.com/office/powerpoint/2010/main" val="894028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9DC917B9-12DB-224F-B728-3470A30E3B25}"/>
              </a:ext>
            </a:extLst>
          </p:cNvPr>
          <p:cNvSpPr/>
          <p:nvPr/>
        </p:nvSpPr>
        <p:spPr>
          <a:xfrm>
            <a:off x="-57150" y="6190527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Vulkanarten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9A4C524-70AB-F84D-97F1-05F26D2D3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109" y="1749409"/>
            <a:ext cx="5038769" cy="335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179A5434-1857-8347-A39F-BCA827A3430A}"/>
              </a:ext>
            </a:extLst>
          </p:cNvPr>
          <p:cNvSpPr txBox="1"/>
          <p:nvPr/>
        </p:nvSpPr>
        <p:spPr>
          <a:xfrm>
            <a:off x="6411109" y="1430542"/>
            <a:ext cx="1487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Montserrat" pitchFamily="2" charset="77"/>
              </a:rPr>
              <a:t>Mount Fuji</a:t>
            </a:r>
          </a:p>
        </p:txBody>
      </p:sp>
      <p:pic>
        <p:nvPicPr>
          <p:cNvPr id="9" name="Picture 2" descr="Schildvulkan – Wikipedia">
            <a:extLst>
              <a:ext uri="{FF2B5EF4-FFF2-40B4-BE49-F238E27FC236}">
                <a16:creationId xmlns:a16="http://schemas.microsoft.com/office/drawing/2014/main" id="{DA6EADFB-F2DC-3D49-A529-2C709037D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43" y="1756034"/>
            <a:ext cx="5443896" cy="336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592FA033-AA03-9140-884E-86911B028D57}"/>
              </a:ext>
            </a:extLst>
          </p:cNvPr>
          <p:cNvSpPr txBox="1"/>
          <p:nvPr/>
        </p:nvSpPr>
        <p:spPr>
          <a:xfrm>
            <a:off x="729243" y="1391412"/>
            <a:ext cx="1884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>
                <a:latin typeface="Montserrat" pitchFamily="2" charset="77"/>
              </a:rPr>
              <a:t>Skjaldbreiður</a:t>
            </a:r>
            <a:endParaRPr lang="de-DE" b="1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30891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34677906-C2E6-E840-A669-0DB3BD30AF95}"/>
              </a:ext>
            </a:extLst>
          </p:cNvPr>
          <p:cNvSpPr txBox="1"/>
          <p:nvPr/>
        </p:nvSpPr>
        <p:spPr>
          <a:xfrm>
            <a:off x="6482411" y="2570624"/>
            <a:ext cx="4820916" cy="1718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venir Book" panose="02000503020000020003" pitchFamily="2" charset="0"/>
              </a:rPr>
              <a:t>Geländevertiefung vulkanischen Ursprungs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venir Book" panose="02000503020000020003" pitchFamily="2" charset="0"/>
              </a:rPr>
              <a:t>Einsturz des Kraters oder der Magmakammer</a:t>
            </a:r>
            <a:endParaRPr lang="de-DE" dirty="0">
              <a:latin typeface="Avenir Book" panose="02000503020000020003" pitchFamily="2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4CF5100-96CC-354E-A424-6EC272A1936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59" y="1710769"/>
            <a:ext cx="5769704" cy="3436461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C3931A11-36A2-054C-97E4-2CAC056C1F87}"/>
              </a:ext>
            </a:extLst>
          </p:cNvPr>
          <p:cNvSpPr/>
          <p:nvPr/>
        </p:nvSpPr>
        <p:spPr>
          <a:xfrm>
            <a:off x="-57150" y="6177648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Vulkanarten – Caldera</a:t>
            </a:r>
          </a:p>
        </p:txBody>
      </p:sp>
    </p:spTree>
    <p:extLst>
      <p:ext uri="{BB962C8B-B14F-4D97-AF65-F5344CB8AC3E}">
        <p14:creationId xmlns:p14="http://schemas.microsoft.com/office/powerpoint/2010/main" val="359655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C3931A11-36A2-054C-97E4-2CAC056C1F87}"/>
              </a:ext>
            </a:extLst>
          </p:cNvPr>
          <p:cNvSpPr/>
          <p:nvPr/>
        </p:nvSpPr>
        <p:spPr>
          <a:xfrm>
            <a:off x="-57150" y="6177648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Vulkanarten – Caldera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60EDE6F-2688-C242-8FEA-6BF6A360D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614" y="251521"/>
            <a:ext cx="8466771" cy="564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371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</Words>
  <Application>Microsoft Macintosh PowerPoint</Application>
  <PresentationFormat>Breitbild</PresentationFormat>
  <Paragraphs>63</Paragraphs>
  <Slides>15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2" baseType="lpstr">
      <vt:lpstr>Arial</vt:lpstr>
      <vt:lpstr>Avenir Book</vt:lpstr>
      <vt:lpstr>Calibri</vt:lpstr>
      <vt:lpstr>Calibri Light</vt:lpstr>
      <vt:lpstr>Inconsolata</vt:lpstr>
      <vt:lpstr>Montserrat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Thierry Jörin</dc:creator>
  <cp:lastModifiedBy>Thierry Jörin</cp:lastModifiedBy>
  <cp:revision>16</cp:revision>
  <dcterms:created xsi:type="dcterms:W3CDTF">2021-04-26T17:06:26Z</dcterms:created>
  <dcterms:modified xsi:type="dcterms:W3CDTF">2021-05-19T07:13:15Z</dcterms:modified>
</cp:coreProperties>
</file>